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1" r:id="rId6"/>
    <p:sldId id="258" r:id="rId7"/>
    <p:sldId id="263" r:id="rId8"/>
    <p:sldId id="264" r:id="rId9"/>
    <p:sldId id="266" r:id="rId10"/>
    <p:sldId id="265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70301-71D2-4A1D-969A-64B9511E2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11DC8F-CA3B-4B6D-96F0-16F254782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3EEFB-A804-485E-A443-CAEE9EED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29C1C-5FD3-4F08-AEAC-86D3A98A9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D7A86-4914-47D4-AFC9-4F3DC717E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61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8D10C-45DC-46FE-B0E5-3EBB0DB6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392598-8347-461F-8D7C-961B97733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0A356-399B-4A72-A43D-38CE23F3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F6F32-A4AC-4BB5-955F-3FDD368E3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AE7A-EA00-453A-9E21-AF930E7FC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91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A37B5F-9B3C-4319-9E55-C7F20A88A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BDA7FE-8FCB-44BA-A0A0-D09CA2561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F52EE-C631-47CC-A0A0-71FE998A4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754DA-4167-4AE0-A8CB-2A774436A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577CD-E20F-4789-871B-1C74925AD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84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30B83-FC70-415D-940D-586B47F3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3477B-2B64-45B1-B14A-AA5141958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F6E5B6-7C25-4F6A-8203-91531A8D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742FA-F428-47FB-B1F1-B9DE44139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EBE83-D97F-4751-92A1-279F2211B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95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6A627-EA46-4D3F-A8F9-A303ECA3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0DE6D-8CBF-44CE-B9CE-E5F09BD5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B496B-4738-4DCE-B89D-BEF45C4F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462B4-3438-4356-878E-5ABAED115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DEF56-3422-434F-A8DF-046AE2E3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95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3C389-DAAF-410D-B595-A4A54C278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051AC-EB39-4F15-A2CF-9DEE376009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E96AC3-BAF9-4CB1-9B25-3F1709ADA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436D8-1D74-4E0C-88EB-4BE6A091A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5DCCF-6F90-4140-9D27-0537F217A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E16AD1-27CF-43D0-B811-4C521E7E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829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C6958-58A6-4A1D-A092-B95DB0F3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C9F4-8BA9-4706-89C6-985A0498A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E2682-55B8-4F4E-BB91-56F2D30C48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D667BC-75B0-4838-8DCD-C39401915E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4E7C15-DE69-4D2A-956D-CDF7B5EA7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35C04-A43E-4C58-9636-B823C2F7D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2AD70-96A7-4BBC-90F3-6D8DC6376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885B78-45A7-4FFE-B2B5-161AD7915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20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B2D01-4671-42E2-AB5F-99C3FF0C2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8EB0C-E0CF-447C-A090-D2F03DFE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6D9E88-08F6-40A3-BCCC-04B734AA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5EF08-DC81-409D-AD48-01A5F5CF8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575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4D669-6F0A-4B32-8560-B0EE7493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B2C3-EE46-4B58-960D-7CBFCCBDA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C0D54-AD87-4D33-88E6-CE533E039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238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77F0-2CC8-4B97-83F5-CFEA5DE6A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33980-C964-4478-BEB2-B27E602C5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D5E96B-88E5-4796-8D73-D5906449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F3D137-C20C-4EA0-BA32-96ADC9E1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2C2E56-9CE6-459B-B900-8EEDFC50E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A2802E-A5F2-4FB4-8B39-ECC9284D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21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801C4-4ACA-485B-9A74-0E088207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D1E68-AFA8-4FB9-9021-24570FF371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21506-C841-4595-A83A-755B3AD789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6BC59-9539-4380-A81F-1F5267E34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6C0B91-2B0E-4B14-A56B-2AE758AE6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8A9DF-5DD8-4E61-9ACA-5FA54835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66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9B948-DC25-409D-AEDE-265BAC09D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3A5E9-A74D-4236-9A63-1ACF0B6C3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5B2299-F8C9-4BC4-91EC-DE7E140BC3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CFC9A-4DD6-4AB9-B6DB-DE7DD41C921F}" type="datetimeFigureOut">
              <a:rPr lang="en-GB" smtClean="0"/>
              <a:t>11/10/2021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23222-F768-4C6A-B825-B720298B13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EC22A-34EE-435E-BD85-AEB2817CF8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78F2A-FA0A-4522-910C-960A538529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8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189734" y="1000699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3EDBA1-D793-4520-AC7F-8B49FD867205}"/>
              </a:ext>
            </a:extLst>
          </p:cNvPr>
          <p:cNvSpPr txBox="1"/>
          <p:nvPr/>
        </p:nvSpPr>
        <p:spPr>
          <a:xfrm>
            <a:off x="522514" y="5776253"/>
            <a:ext cx="11456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Şofranul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supranumit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„</a:t>
            </a:r>
            <a:r>
              <a:rPr lang="en-GB" sz="16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aurul</a:t>
            </a:r>
            <a:r>
              <a:rPr lang="en-GB" sz="1600" i="1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C00000"/>
                </a:solidFill>
                <a:latin typeface="Trebuchet MS" panose="020B0603020202020204" pitchFamily="34" charset="0"/>
              </a:rPr>
              <a:t>roşu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”,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este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cel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mai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scump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condiment din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lume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iar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curând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această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plantă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este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cultivată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şi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în Republica Moldova. În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continuare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vă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prezentăm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istoria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Dinei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Ciocanu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, care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acum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doi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ani a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lansat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o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afacere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îmbietoare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 cu </a:t>
            </a:r>
            <a:r>
              <a:rPr lang="en-GB" sz="1600" dirty="0" err="1">
                <a:solidFill>
                  <a:srgbClr val="C00000"/>
                </a:solidFill>
                <a:latin typeface="Trebuchet MS" panose="020B0603020202020204" pitchFamily="34" charset="0"/>
              </a:rPr>
              <a:t>șofran</a:t>
            </a:r>
            <a:r>
              <a:rPr lang="en-GB" sz="1600" dirty="0">
                <a:solidFill>
                  <a:srgbClr val="C00000"/>
                </a:solidFill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1034" name="Picture 10" descr="Ar putea fi o imagine cu floare">
            <a:extLst>
              <a:ext uri="{FF2B5EF4-FFF2-40B4-BE49-F238E27FC236}">
                <a16:creationId xmlns:a16="http://schemas.microsoft.com/office/drawing/2014/main" id="{ECCB20CF-A342-412F-B0D9-7AAFB8CD4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727" y="1388901"/>
            <a:ext cx="4521138" cy="438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585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693015" y="980243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6DFA6-32A6-4B96-A708-BEB990017B94}"/>
              </a:ext>
            </a:extLst>
          </p:cNvPr>
          <p:cNvSpPr txBox="1"/>
          <p:nvPr/>
        </p:nvSpPr>
        <p:spPr>
          <a:xfrm>
            <a:off x="889000" y="1327150"/>
            <a:ext cx="109855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Denumit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”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aurul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roșu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”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poate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ro-RO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șor</a:t>
            </a:r>
            <a:r>
              <a:rPr lang="ro-RO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deveni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obiectul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contrafaceri</a:t>
            </a:r>
            <a:r>
              <a:rPr lang="ro-RO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i, și deseori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comercializat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pe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piețele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internaționale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ro-RO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de 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calitate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inferioară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iar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specificațiile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referitoare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puritatea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produsului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nu sunt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întotdeauna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respectate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</a:t>
            </a:r>
            <a:endParaRPr lang="ro-RO" altLang="en-US" sz="14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o-RO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</a:t>
            </a:r>
            <a:r>
              <a:rPr lang="en-US" altLang="en-US" sz="1400" i="1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um </a:t>
            </a:r>
            <a:r>
              <a:rPr lang="en-US" altLang="en-US" sz="1400" i="1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să</a:t>
            </a:r>
            <a:r>
              <a:rPr lang="en-US" altLang="en-US" sz="1400" i="1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i="1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recunoaștem</a:t>
            </a:r>
            <a:r>
              <a:rPr lang="en-US" altLang="en-US" sz="1400" i="1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i="1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</a:t>
            </a:r>
            <a:r>
              <a:rPr lang="en-US" altLang="en-US" sz="1400" i="1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i="1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adevărat</a:t>
            </a:r>
            <a:r>
              <a:rPr lang="en-US" altLang="en-US" sz="1400" i="1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? </a:t>
            </a:r>
            <a:endParaRPr lang="ro-RO" altLang="en-US" sz="1400" i="1" dirty="0">
              <a:latin typeface="Trebuchet MS" panose="020B0603020202020204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Există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Standardele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ISO care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contribuie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combaterea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fraudei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și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ajută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recunoașterea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producătorilor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calitate. </a:t>
            </a:r>
            <a:endParaRPr lang="ro-RO" altLang="en-US" sz="14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considerat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pur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când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conform cu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cerințele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stabilite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în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standardul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ISO 3632 și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niciun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fel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substanță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nu 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fost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adăugată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produsul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natural. </a:t>
            </a:r>
            <a:endParaRPr lang="en-US" altLang="en-US" sz="1400" dirty="0">
              <a:latin typeface="Trebuchet MS" panose="020B0603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două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părți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care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alcătuiesc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acest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standard, ISO 3632-1:2011 și ISO 3632-2:2010,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specifică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metode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încercare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pentru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diferitele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forme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sub care se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prezintă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uscat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– în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filamente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întregi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tăiate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și sub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formă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pulbere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două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părți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sunt utile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pentru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analiza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calitatea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mirosului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forța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aromei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și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puterea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colorare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care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conferă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adevărat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toate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calitățile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sale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culinare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ajută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laboratoarele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determine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dacă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pur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sau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nu,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verificând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nicio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substanță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străină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nu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prezentă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în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produs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Falsificarea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intervine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mai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des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sub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formă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pulbere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întrucât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pot fi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adăugate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mirodenii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mai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puțin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costisitoare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pentru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creșterea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greutății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O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uscare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insuficientă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constituie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un alt mod de 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înșela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Cu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cât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pulberea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mai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umedă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cu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atât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cântărește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mai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mult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Iată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standardul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ajută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asemenea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determinarea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coeficientului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umiditate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În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sfârșit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standardul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prezintă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recomandări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privind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ambalarea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pentru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a-l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proteja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orice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contact din exterior. </a:t>
            </a:r>
            <a:endParaRPr lang="en-US" altLang="en-US" sz="1400" dirty="0">
              <a:latin typeface="Trebuchet MS" panose="020B0603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Certificarea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în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conformitate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cu ISO 3632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constituie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o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garanție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calității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șofranului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și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contribuie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la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protecția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consumatorilor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 </a:t>
            </a:r>
            <a:endParaRPr lang="en-US" altLang="en-US" sz="1400" dirty="0">
              <a:latin typeface="Trebuchet MS" panose="020B0603020202020204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       </a:t>
            </a:r>
            <a:endParaRPr lang="ro-RO" altLang="en-US" sz="14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Cu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părere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rău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în Moldova nu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implementat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acest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standard, </a:t>
            </a:r>
            <a:endParaRPr lang="ro-RO" altLang="en-US" sz="14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Mai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jos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iată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cum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arată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exemplu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un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certificat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ISO 3632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emis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de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instituțiile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4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italiene</a:t>
            </a:r>
            <a:r>
              <a:rPr lang="en-US" altLang="en-US" sz="14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.</a:t>
            </a:r>
            <a:endParaRPr lang="en-US" altLang="en-US" sz="1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1753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693015" y="980243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7170" name="Picture 2" descr="Ar putea fi o imagine cu text care spune „Qualita dello Zafferano Report analisi aromatico 1% 1cm Risultati analisi amaricante 1% 93,47 Potcolorante( 1% nm) Limiti per Categoria (norma ISO 3632 1,2:2010/2011): 231,63 Limite potere aromatico Limite potere amaricante Limite potere colorante 300 Caratteristiche Umidità (%) Potere colorante Potere amaricante Potere aromatico Valori soglia delle tre categorie di qualità: II s12 2170 255 20-5 s12 200 270 Risultati analisi 12 2120 &gt;40 20-50 conforme valori della Categoria 7,18 231,63 93,47 29,33 conforme valori della Categoria Categoria di qualità: conforme valori della Categoria Report nell'ambito delle attività di &quot;supporta alla caratterizzazione qualitativa dello zafferano eranoin comprensori corso.edolo@unimi.it S|Page”">
            <a:extLst>
              <a:ext uri="{FF2B5EF4-FFF2-40B4-BE49-F238E27FC236}">
                <a16:creationId xmlns:a16="http://schemas.microsoft.com/office/drawing/2014/main" id="{B7DE6AE2-175D-4BBB-A701-3FB5F043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1441908"/>
            <a:ext cx="3937901" cy="494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832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693015" y="980243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39257BC-F494-4AFE-B01A-CDA3F59B1557}"/>
              </a:ext>
            </a:extLst>
          </p:cNvPr>
          <p:cNvSpPr/>
          <p:nvPr/>
        </p:nvSpPr>
        <p:spPr>
          <a:xfrm>
            <a:off x="711200" y="1546453"/>
            <a:ext cx="1037224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Beneficiile</a:t>
            </a:r>
            <a:r>
              <a:rPr lang="en-GB" sz="14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u="sng" dirty="0" err="1">
                <a:solidFill>
                  <a:srgbClr val="000000"/>
                </a:solidFill>
                <a:latin typeface="Trebuchet MS" panose="020B0603020202020204" pitchFamily="34" charset="0"/>
              </a:rPr>
              <a:t>șofranului</a:t>
            </a:r>
            <a:r>
              <a:rPr lang="en-GB" sz="1400" u="sng" dirty="0">
                <a:solidFill>
                  <a:srgbClr val="000000"/>
                </a:solidFill>
                <a:latin typeface="Trebuchet MS" panose="020B0603020202020204" pitchFamily="34" charset="0"/>
              </a:rPr>
              <a:t>:</a:t>
            </a:r>
            <a:endParaRPr lang="en-GB" sz="1400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Sursă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importantă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de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antioxidanți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Previne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tulburările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sistemului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nervos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Pare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aibă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efecte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benefice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cazul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bolii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Alzheimer,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datorită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proprietăților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sale de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îmbunătățire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memoriei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efectelor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antioxidante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antiinflamatorii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Îmbunătățește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starea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de spirit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reduce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depresia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și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anxietatea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Stimulează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fluxul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sânge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spre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creier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Are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efect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tonic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asupra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inimii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ajută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la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regenerarea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neuronilor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Îmbunătățește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vederea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Protejează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organismul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împotriva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bolilor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bătrâneții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precum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fi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degenerescența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maculară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cataracta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Purificator al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sângelui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Favorizează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oxigenarea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circulația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bună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a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sângelui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Regenerează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pielea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Conținutul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antibacterian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antifungic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din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șofran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face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eficient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tratarea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acneei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petelor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punctelor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negre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împrospătează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pielea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obosită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elimină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cearcănele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de sub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ochi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exfoliază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pielea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previne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ridurile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Îmbunătățește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circulația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sângelui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în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sistemul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digestiv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membranelor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stomacului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colonului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Ceaiul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șofran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este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un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epurator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natural de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toxine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poate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fi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folosit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tratamentele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tulburărilor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intestinale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ale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psoriazisului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Crocina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safranalul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din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Șofran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inhibă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creșterea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tumorii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cancerigene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din organism,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prin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proprietățile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anticancerigene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Afrodiziac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Reduce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simptomele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sindromului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premenstrual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Inhibă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depunerile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grăsime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scade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colesterolul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Favorizează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pierderea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greutate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reducerea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poftei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mâncare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Prezența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fierului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șofran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este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importantă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formarea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hemoglobinei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 și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este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un co-factor în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producerea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globulelor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roșii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Șofranul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este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o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bună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sursă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 de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Vitamine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ale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complexului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B,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Vitamina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A, 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Vitamina</a:t>
            </a:r>
            <a:r>
              <a:rPr lang="en-GB" sz="1400" b="1" dirty="0">
                <a:solidFill>
                  <a:srgbClr val="000000"/>
                </a:solidFill>
                <a:latin typeface="Trebuchet MS" panose="020B0603020202020204" pitchFamily="34" charset="0"/>
              </a:rPr>
              <a:t> C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Antibacterian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, </a:t>
            </a:r>
            <a:r>
              <a:rPr lang="en-GB" sz="1400" b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antiinflamator</a:t>
            </a:r>
            <a:r>
              <a:rPr lang="en-GB" sz="1400" dirty="0">
                <a:solidFill>
                  <a:srgbClr val="000000"/>
                </a:solidFill>
                <a:latin typeface="Trebuchet MS" panose="020B0603020202020204" pitchFamily="34" charset="0"/>
              </a:rPr>
              <a:t>. </a:t>
            </a:r>
            <a:r>
              <a:rPr lang="en-GB" sz="1200" dirty="0">
                <a:solidFill>
                  <a:srgbClr val="000000"/>
                </a:solidFill>
                <a:latin typeface="Trebuchet MS" panose="020B0603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03894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572191" y="1070588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2" name="Picture 8" descr="Ar putea fi o imagine cu floare şi natură">
            <a:extLst>
              <a:ext uri="{FF2B5EF4-FFF2-40B4-BE49-F238E27FC236}">
                <a16:creationId xmlns:a16="http://schemas.microsoft.com/office/drawing/2014/main" id="{115ACE0C-B5C4-460E-AC36-7C41AB0E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8" y="1533941"/>
            <a:ext cx="2841622" cy="4927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0EECB5-F366-421B-ADEF-F3B5699AADC3}"/>
              </a:ext>
            </a:extLst>
          </p:cNvPr>
          <p:cNvSpPr txBox="1"/>
          <p:nvPr/>
        </p:nvSpPr>
        <p:spPr>
          <a:xfrm>
            <a:off x="4343962" y="1524000"/>
            <a:ext cx="73908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latin typeface="Trebuchet MS" panose="020B0603020202020204" pitchFamily="34" charset="0"/>
              </a:rPr>
              <a:t>Șofranul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Dinali</a:t>
            </a:r>
            <a:r>
              <a:rPr lang="en-GB" sz="1400" dirty="0">
                <a:latin typeface="Trebuchet MS" panose="020B0603020202020204" pitchFamily="34" charset="0"/>
              </a:rPr>
              <a:t>  are </a:t>
            </a:r>
            <a:r>
              <a:rPr lang="en-GB" sz="1400" dirty="0" err="1">
                <a:latin typeface="Trebuchet MS" panose="020B0603020202020204" pitchFamily="34" charset="0"/>
              </a:rPr>
              <a:t>începutul</a:t>
            </a:r>
            <a:r>
              <a:rPr lang="en-GB" sz="1400" dirty="0">
                <a:latin typeface="Trebuchet MS" panose="020B0603020202020204" pitchFamily="34" charset="0"/>
              </a:rPr>
              <a:t> în </a:t>
            </a:r>
            <a:r>
              <a:rPr lang="en-GB" sz="1400" dirty="0" err="1">
                <a:latin typeface="Trebuchet MS" panose="020B0603020202020204" pitchFamily="34" charset="0"/>
              </a:rPr>
              <a:t>anul</a:t>
            </a:r>
            <a:r>
              <a:rPr lang="en-GB" sz="1400" dirty="0">
                <a:latin typeface="Trebuchet MS" panose="020B0603020202020204" pitchFamily="34" charset="0"/>
              </a:rPr>
              <a:t> 2020. </a:t>
            </a:r>
            <a:endParaRPr lang="ro-RO" sz="1400" dirty="0">
              <a:latin typeface="Trebuchet MS" panose="020B0603020202020204" pitchFamily="34" charset="0"/>
            </a:endParaRPr>
          </a:p>
          <a:p>
            <a:endParaRPr lang="en-GB" sz="1400" dirty="0">
              <a:latin typeface="Trebuchet MS" panose="020B0603020202020204" pitchFamily="34" charset="0"/>
            </a:endParaRPr>
          </a:p>
          <a:p>
            <a:r>
              <a:rPr lang="en-GB" sz="1400" dirty="0" err="1">
                <a:latin typeface="Trebuchet MS" panose="020B0603020202020204" pitchFamily="34" charset="0"/>
              </a:rPr>
              <a:t>Câmpul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cultivat</a:t>
            </a:r>
            <a:r>
              <a:rPr lang="en-GB" sz="1400" dirty="0">
                <a:latin typeface="Trebuchet MS" panose="020B0603020202020204" pitchFamily="34" charset="0"/>
              </a:rPr>
              <a:t> e </a:t>
            </a:r>
            <a:r>
              <a:rPr lang="en-GB" sz="1400" dirty="0" err="1">
                <a:latin typeface="Trebuchet MS" panose="020B0603020202020204" pitchFamily="34" charset="0"/>
              </a:rPr>
              <a:t>întins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între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codrii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Călărașilor</a:t>
            </a:r>
            <a:r>
              <a:rPr lang="en-GB" sz="1400" dirty="0">
                <a:latin typeface="Trebuchet MS" panose="020B0603020202020204" pitchFamily="34" charset="0"/>
              </a:rPr>
              <a:t> (la 159 </a:t>
            </a:r>
            <a:r>
              <a:rPr lang="en-GB" sz="1400" dirty="0" err="1">
                <a:latin typeface="Trebuchet MS" panose="020B0603020202020204" pitchFamily="34" charset="0"/>
              </a:rPr>
              <a:t>metri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față</a:t>
            </a:r>
            <a:r>
              <a:rPr lang="en-GB" sz="1400" dirty="0"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latin typeface="Trebuchet MS" panose="020B0603020202020204" pitchFamily="34" charset="0"/>
              </a:rPr>
              <a:t>nivelul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mării</a:t>
            </a:r>
            <a:r>
              <a:rPr lang="en-GB" sz="1400" dirty="0">
                <a:latin typeface="Trebuchet MS" panose="020B0603020202020204" pitchFamily="34" charset="0"/>
              </a:rPr>
              <a:t>), pe o </a:t>
            </a:r>
            <a:r>
              <a:rPr lang="en-GB" sz="1400" dirty="0" err="1">
                <a:latin typeface="Trebuchet MS" panose="020B0603020202020204" pitchFamily="34" charset="0"/>
              </a:rPr>
              <a:t>suprafață</a:t>
            </a:r>
            <a:r>
              <a:rPr lang="en-GB" sz="1400" dirty="0">
                <a:latin typeface="Trebuchet MS" panose="020B0603020202020204" pitchFamily="34" charset="0"/>
              </a:rPr>
              <a:t> de circa 3000 de </a:t>
            </a:r>
            <a:r>
              <a:rPr lang="en-GB" sz="1400" dirty="0" err="1">
                <a:latin typeface="Trebuchet MS" panose="020B0603020202020204" pitchFamily="34" charset="0"/>
              </a:rPr>
              <a:t>metri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pătrați</a:t>
            </a:r>
            <a:r>
              <a:rPr lang="en-GB" sz="1400" dirty="0">
                <a:latin typeface="Trebuchet MS" panose="020B0603020202020204" pitchFamily="34" charset="0"/>
              </a:rPr>
              <a:t>. </a:t>
            </a:r>
            <a:endParaRPr lang="ro-RO" sz="1400" dirty="0">
              <a:latin typeface="Trebuchet MS" panose="020B0603020202020204" pitchFamily="34" charset="0"/>
            </a:endParaRPr>
          </a:p>
          <a:p>
            <a:endParaRPr lang="en-GB" sz="1400" dirty="0">
              <a:latin typeface="Trebuchet MS" panose="020B0603020202020204" pitchFamily="34" charset="0"/>
            </a:endParaRPr>
          </a:p>
          <a:p>
            <a:r>
              <a:rPr lang="en-GB" sz="1400" dirty="0" err="1">
                <a:latin typeface="Trebuchet MS" panose="020B0603020202020204" pitchFamily="34" charset="0"/>
              </a:rPr>
              <a:t>Bulbii</a:t>
            </a:r>
            <a:r>
              <a:rPr lang="en-GB" sz="1400" dirty="0">
                <a:latin typeface="Trebuchet MS" panose="020B0603020202020204" pitchFamily="34" charset="0"/>
              </a:rPr>
              <a:t> de Crocus Sativus au </a:t>
            </a:r>
            <a:r>
              <a:rPr lang="en-GB" sz="1400" dirty="0" err="1">
                <a:latin typeface="Trebuchet MS" panose="020B0603020202020204" pitchFamily="34" charset="0"/>
              </a:rPr>
              <a:t>fost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sădiți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spre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sfârșitul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lui</a:t>
            </a:r>
            <a:r>
              <a:rPr lang="en-GB" sz="1400" dirty="0">
                <a:latin typeface="Trebuchet MS" panose="020B0603020202020204" pitchFamily="34" charset="0"/>
              </a:rPr>
              <a:t> august, </a:t>
            </a:r>
            <a:r>
              <a:rPr lang="en-GB" sz="1400" dirty="0" err="1">
                <a:latin typeface="Trebuchet MS" panose="020B0603020202020204" pitchFamily="34" charset="0"/>
              </a:rPr>
              <a:t>începutul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lui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septembrie</a:t>
            </a:r>
            <a:r>
              <a:rPr lang="en-GB" sz="1400" dirty="0">
                <a:latin typeface="Trebuchet MS" panose="020B0603020202020204" pitchFamily="34" charset="0"/>
              </a:rPr>
              <a:t>. </a:t>
            </a:r>
          </a:p>
          <a:p>
            <a:r>
              <a:rPr lang="en-GB" sz="1400" dirty="0">
                <a:latin typeface="Trebuchet MS" panose="020B0603020202020204" pitchFamily="34" charset="0"/>
              </a:rPr>
              <a:t>În </a:t>
            </a:r>
            <a:r>
              <a:rPr lang="en-GB" sz="1400" dirty="0" err="1">
                <a:latin typeface="Trebuchet MS" panose="020B0603020202020204" pitchFamily="34" charset="0"/>
              </a:rPr>
              <a:t>primele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zile</a:t>
            </a:r>
            <a:r>
              <a:rPr lang="en-GB" sz="1400" dirty="0">
                <a:latin typeface="Trebuchet MS" panose="020B0603020202020204" pitchFamily="34" charset="0"/>
              </a:rPr>
              <a:t> ale </a:t>
            </a:r>
            <a:r>
              <a:rPr lang="en-GB" sz="1400" dirty="0" err="1">
                <a:latin typeface="Trebuchet MS" panose="020B0603020202020204" pitchFamily="34" charset="0"/>
              </a:rPr>
              <a:t>lui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octombrie</a:t>
            </a:r>
            <a:r>
              <a:rPr lang="en-GB" sz="1400" dirty="0">
                <a:latin typeface="Trebuchet MS" panose="020B0603020202020204" pitchFamily="34" charset="0"/>
              </a:rPr>
              <a:t>, au </a:t>
            </a:r>
            <a:r>
              <a:rPr lang="en-GB" sz="1400" dirty="0" err="1">
                <a:latin typeface="Trebuchet MS" panose="020B0603020202020204" pitchFamily="34" charset="0"/>
              </a:rPr>
              <a:t>început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înflorească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florile</a:t>
            </a:r>
            <a:r>
              <a:rPr lang="en-GB" sz="1400" dirty="0">
                <a:latin typeface="Trebuchet MS" panose="020B0603020202020204" pitchFamily="34" charset="0"/>
              </a:rPr>
              <a:t>. </a:t>
            </a:r>
            <a:r>
              <a:rPr lang="en-GB" sz="1400" dirty="0" err="1">
                <a:latin typeface="Trebuchet MS" panose="020B0603020202020204" pitchFamily="34" charset="0"/>
              </a:rPr>
              <a:t>Culesul</a:t>
            </a:r>
            <a:r>
              <a:rPr lang="en-GB" sz="1400" dirty="0">
                <a:latin typeface="Trebuchet MS" panose="020B0603020202020204" pitchFamily="34" charset="0"/>
              </a:rPr>
              <a:t> a </a:t>
            </a:r>
            <a:r>
              <a:rPr lang="en-GB" sz="1400" dirty="0" err="1">
                <a:latin typeface="Trebuchet MS" panose="020B0603020202020204" pitchFamily="34" charset="0"/>
              </a:rPr>
              <a:t>durat</a:t>
            </a:r>
            <a:r>
              <a:rPr lang="en-GB" sz="1400" dirty="0">
                <a:latin typeface="Trebuchet MS" panose="020B0603020202020204" pitchFamily="34" charset="0"/>
              </a:rPr>
              <a:t> circa </a:t>
            </a:r>
            <a:r>
              <a:rPr lang="en-GB" sz="1400" dirty="0" err="1">
                <a:latin typeface="Trebuchet MS" panose="020B0603020202020204" pitchFamily="34" charset="0"/>
              </a:rPr>
              <a:t>cinci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săptămâni</a:t>
            </a:r>
            <a:r>
              <a:rPr lang="en-GB" sz="1400" dirty="0">
                <a:latin typeface="Trebuchet MS" panose="020B0603020202020204" pitchFamily="34" charset="0"/>
              </a:rPr>
              <a:t>. </a:t>
            </a:r>
            <a:endParaRPr lang="ro-RO" sz="1400" dirty="0">
              <a:latin typeface="Trebuchet MS" panose="020B0603020202020204" pitchFamily="34" charset="0"/>
            </a:endParaRPr>
          </a:p>
          <a:p>
            <a:endParaRPr lang="en-GB" sz="1400" dirty="0">
              <a:latin typeface="Trebuchet MS" panose="020B0603020202020204" pitchFamily="34" charset="0"/>
            </a:endParaRPr>
          </a:p>
          <a:p>
            <a:r>
              <a:rPr lang="en-GB" sz="1400" dirty="0" err="1">
                <a:latin typeface="Trebuchet MS" panose="020B0603020202020204" pitchFamily="34" charset="0"/>
              </a:rPr>
              <a:t>Produsul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este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unul</a:t>
            </a:r>
            <a:r>
              <a:rPr lang="en-GB" sz="1400" dirty="0">
                <a:latin typeface="Trebuchet MS" panose="020B0603020202020204" pitchFamily="34" charset="0"/>
              </a:rPr>
              <a:t> biologic,</a:t>
            </a:r>
            <a:r>
              <a:rPr lang="ru-MD" sz="1400" dirty="0">
                <a:latin typeface="Trebuchet MS" panose="020B0603020202020204" pitchFamily="34" charset="0"/>
              </a:rPr>
              <a:t> </a:t>
            </a:r>
            <a:r>
              <a:rPr lang="ro-RO" sz="1400" dirty="0">
                <a:latin typeface="Trebuchet MS" panose="020B0603020202020204" pitchFamily="34" charset="0"/>
              </a:rPr>
              <a:t>fără folosirea </a:t>
            </a:r>
            <a:r>
              <a:rPr lang="en-GB" sz="1400" dirty="0" err="1">
                <a:latin typeface="Trebuchet MS" panose="020B0603020202020204" pitchFamily="34" charset="0"/>
              </a:rPr>
              <a:t>fertilizanți</a:t>
            </a:r>
            <a:r>
              <a:rPr lang="ro-RO" sz="1400" dirty="0">
                <a:latin typeface="Trebuchet MS" panose="020B0603020202020204" pitchFamily="34" charset="0"/>
              </a:rPr>
              <a:t>. Astfel, Compania </a:t>
            </a:r>
            <a:r>
              <a:rPr lang="en-GB" sz="1400" dirty="0" err="1">
                <a:latin typeface="Trebuchet MS" panose="020B0603020202020204" pitchFamily="34" charset="0"/>
              </a:rPr>
              <a:t>Dinali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intențion</a:t>
            </a:r>
            <a:r>
              <a:rPr lang="ro-RO" sz="1400" dirty="0" err="1">
                <a:latin typeface="Trebuchet MS" panose="020B0603020202020204" pitchFamily="34" charset="0"/>
              </a:rPr>
              <a:t>ează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îndeplin</a:t>
            </a:r>
            <a:r>
              <a:rPr lang="ro-RO" sz="1400" dirty="0" err="1">
                <a:latin typeface="Trebuchet MS" panose="020B0603020202020204" pitchFamily="34" charset="0"/>
              </a:rPr>
              <a:t>ească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condițiile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impuse</a:t>
            </a:r>
            <a:r>
              <a:rPr lang="en-GB" sz="1400" dirty="0"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latin typeface="Trebuchet MS" panose="020B0603020202020204" pitchFamily="34" charset="0"/>
              </a:rPr>
              <a:t>milenii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față</a:t>
            </a:r>
            <a:r>
              <a:rPr lang="en-GB" sz="1400" dirty="0"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latin typeface="Trebuchet MS" panose="020B0603020202020204" pitchFamily="34" charset="0"/>
              </a:rPr>
              <a:t>producerea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acestui</a:t>
            </a:r>
            <a:r>
              <a:rPr lang="en-GB" sz="1400" dirty="0">
                <a:latin typeface="Trebuchet MS" panose="020B0603020202020204" pitchFamily="34" charset="0"/>
              </a:rPr>
              <a:t> condiment </a:t>
            </a:r>
            <a:r>
              <a:rPr lang="en-GB" sz="1400" dirty="0" err="1">
                <a:latin typeface="Trebuchet MS" panose="020B0603020202020204" pitchFamily="34" charset="0"/>
              </a:rPr>
              <a:t>prețios</a:t>
            </a:r>
            <a:r>
              <a:rPr lang="ro-RO" sz="1400" dirty="0">
                <a:latin typeface="Trebuchet MS" panose="020B0603020202020204" pitchFamily="34" charset="0"/>
              </a:rPr>
              <a:t>: și respectă </a:t>
            </a:r>
            <a:r>
              <a:rPr lang="en-GB" sz="1400" dirty="0" err="1">
                <a:latin typeface="Trebuchet MS" panose="020B0603020202020204" pitchFamily="34" charset="0"/>
              </a:rPr>
              <a:t>termenii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firești</a:t>
            </a:r>
            <a:r>
              <a:rPr lang="en-GB" sz="1400" dirty="0"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latin typeface="Trebuchet MS" panose="020B0603020202020204" pitchFamily="34" charset="0"/>
              </a:rPr>
              <a:t>dezvoltare</a:t>
            </a:r>
            <a:r>
              <a:rPr lang="en-GB" sz="1400" dirty="0"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latin typeface="Trebuchet MS" panose="020B0603020202020204" pitchFamily="34" charset="0"/>
              </a:rPr>
              <a:t>creștere</a:t>
            </a:r>
            <a:r>
              <a:rPr lang="en-GB" sz="1400" dirty="0"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latin typeface="Trebuchet MS" panose="020B0603020202020204" pitchFamily="34" charset="0"/>
              </a:rPr>
              <a:t>înflorire</a:t>
            </a:r>
            <a:r>
              <a:rPr lang="en-GB" sz="1400" dirty="0"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latin typeface="Trebuchet MS" panose="020B0603020202020204" pitchFamily="34" charset="0"/>
              </a:rPr>
              <a:t>recoltare</a:t>
            </a:r>
            <a:r>
              <a:rPr lang="ro-RO" sz="1400" dirty="0">
                <a:latin typeface="Trebuchet MS" panose="020B0603020202020204" pitchFamily="34" charset="0"/>
              </a:rPr>
              <a:t>.</a:t>
            </a:r>
          </a:p>
          <a:p>
            <a:endParaRPr lang="ro-RO" sz="1400" dirty="0">
              <a:latin typeface="Trebuchet MS" panose="020B0603020202020204" pitchFamily="34" charset="0"/>
            </a:endParaRPr>
          </a:p>
          <a:p>
            <a:r>
              <a:rPr lang="en-GB" sz="1400" dirty="0">
                <a:latin typeface="Trebuchet MS" panose="020B0603020202020204" pitchFamily="34" charset="0"/>
              </a:rPr>
              <a:t>O </a:t>
            </a:r>
            <a:r>
              <a:rPr lang="en-GB" sz="1400" dirty="0" err="1">
                <a:latin typeface="Trebuchet MS" panose="020B0603020202020204" pitchFamily="34" charset="0"/>
              </a:rPr>
              <a:t>atenție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aparte</a:t>
            </a:r>
            <a:r>
              <a:rPr lang="en-GB" sz="1400" dirty="0">
                <a:latin typeface="Trebuchet MS" panose="020B0603020202020204" pitchFamily="34" charset="0"/>
              </a:rPr>
              <a:t> o </a:t>
            </a:r>
            <a:r>
              <a:rPr lang="en-GB" sz="1400" dirty="0" err="1">
                <a:latin typeface="Trebuchet MS" panose="020B0603020202020204" pitchFamily="34" charset="0"/>
              </a:rPr>
              <a:t>prezintă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uscarea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stigmatelor</a:t>
            </a:r>
            <a:r>
              <a:rPr lang="en-GB" sz="1400" dirty="0">
                <a:latin typeface="Trebuchet MS" panose="020B0603020202020204" pitchFamily="34" charset="0"/>
              </a:rPr>
              <a:t>. Se face în </a:t>
            </a:r>
            <a:r>
              <a:rPr lang="en-GB" sz="1400" dirty="0" err="1">
                <a:latin typeface="Trebuchet MS" panose="020B0603020202020204" pitchFamily="34" charset="0"/>
              </a:rPr>
              <a:t>rolă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performantă</a:t>
            </a:r>
            <a:r>
              <a:rPr lang="en-GB" sz="1400" dirty="0">
                <a:latin typeface="Trebuchet MS" panose="020B0603020202020204" pitchFamily="34" charset="0"/>
              </a:rPr>
              <a:t>, cu </a:t>
            </a:r>
            <a:r>
              <a:rPr lang="en-GB" sz="1400" dirty="0" err="1">
                <a:latin typeface="Trebuchet MS" panose="020B0603020202020204" pitchFamily="34" charset="0"/>
              </a:rPr>
              <a:t>ventilare</a:t>
            </a:r>
            <a:r>
              <a:rPr lang="en-GB" sz="1400" dirty="0">
                <a:latin typeface="Trebuchet MS" panose="020B0603020202020204" pitchFamily="34" charset="0"/>
              </a:rPr>
              <a:t>, la </a:t>
            </a:r>
            <a:r>
              <a:rPr lang="en-GB" sz="1400" dirty="0" err="1">
                <a:latin typeface="Trebuchet MS" panose="020B0603020202020204" pitchFamily="34" charset="0"/>
              </a:rPr>
              <a:t>temperaturi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joase</a:t>
            </a:r>
            <a:r>
              <a:rPr lang="en-GB" sz="1400" dirty="0"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latin typeface="Trebuchet MS" panose="020B0603020202020204" pitchFamily="34" charset="0"/>
              </a:rPr>
              <a:t>între</a:t>
            </a:r>
            <a:r>
              <a:rPr lang="en-GB" sz="1400" dirty="0">
                <a:latin typeface="Trebuchet MS" panose="020B0603020202020204" pitchFamily="34" charset="0"/>
              </a:rPr>
              <a:t> 35-40 de grade, pe o </a:t>
            </a:r>
            <a:r>
              <a:rPr lang="en-GB" sz="1400" dirty="0" err="1">
                <a:latin typeface="Trebuchet MS" panose="020B0603020202020204" pitchFamily="34" charset="0"/>
              </a:rPr>
              <a:t>durată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controlată</a:t>
            </a:r>
            <a:r>
              <a:rPr lang="en-GB" sz="1400" dirty="0">
                <a:latin typeface="Trebuchet MS" panose="020B0603020202020204" pitchFamily="34" charset="0"/>
              </a:rPr>
              <a:t> de 30-60 de minute. </a:t>
            </a:r>
          </a:p>
          <a:p>
            <a:r>
              <a:rPr lang="en-GB" sz="1400" dirty="0" err="1">
                <a:latin typeface="Trebuchet MS" panose="020B0603020202020204" pitchFamily="34" charset="0"/>
              </a:rPr>
              <a:t>Procesul</a:t>
            </a:r>
            <a:r>
              <a:rPr lang="en-GB" sz="1400" dirty="0"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latin typeface="Trebuchet MS" panose="020B0603020202020204" pitchFamily="34" charset="0"/>
              </a:rPr>
              <a:t>transformare</a:t>
            </a:r>
            <a:r>
              <a:rPr lang="en-GB" sz="1400" dirty="0">
                <a:latin typeface="Trebuchet MS" panose="020B0603020202020204" pitchFamily="34" charset="0"/>
              </a:rPr>
              <a:t> a </a:t>
            </a:r>
            <a:r>
              <a:rPr lang="en-GB" sz="1400" dirty="0" err="1">
                <a:latin typeface="Trebuchet MS" panose="020B0603020202020204" pitchFamily="34" charset="0"/>
              </a:rPr>
              <a:t>stigmatelor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proaspete</a:t>
            </a:r>
            <a:r>
              <a:rPr lang="en-GB" sz="1400" dirty="0">
                <a:latin typeface="Trebuchet MS" panose="020B0603020202020204" pitchFamily="34" charset="0"/>
              </a:rPr>
              <a:t> în condiment </a:t>
            </a:r>
            <a:r>
              <a:rPr lang="en-GB" sz="1400" dirty="0" err="1">
                <a:latin typeface="Trebuchet MS" panose="020B0603020202020204" pitchFamily="34" charset="0"/>
              </a:rPr>
              <a:t>este</a:t>
            </a:r>
            <a:r>
              <a:rPr lang="en-GB" sz="1400" dirty="0">
                <a:latin typeface="Trebuchet MS" panose="020B0603020202020204" pitchFamily="34" charset="0"/>
              </a:rPr>
              <a:t> un </a:t>
            </a:r>
            <a:r>
              <a:rPr lang="en-GB" sz="1400" dirty="0" err="1">
                <a:latin typeface="Trebuchet MS" panose="020B0603020202020204" pitchFamily="34" charset="0"/>
              </a:rPr>
              <a:t>adevărat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miracol</a:t>
            </a:r>
            <a:r>
              <a:rPr lang="en-GB" sz="1400" dirty="0">
                <a:latin typeface="Trebuchet MS" panose="020B0603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5008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464415" y="1369081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8" name="Picture 4" descr="Nu este disponibilă nicio descriere pentru fotografie.">
            <a:extLst>
              <a:ext uri="{FF2B5EF4-FFF2-40B4-BE49-F238E27FC236}">
                <a16:creationId xmlns:a16="http://schemas.microsoft.com/office/drawing/2014/main" id="{F78F7ECB-9369-43E9-A05B-B78ADE715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32" y="1957203"/>
            <a:ext cx="2644468" cy="454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81128A-1652-4A87-B5DA-AE7E74A30511}"/>
              </a:ext>
            </a:extLst>
          </p:cNvPr>
          <p:cNvSpPr txBox="1"/>
          <p:nvPr/>
        </p:nvSpPr>
        <p:spPr>
          <a:xfrm>
            <a:off x="3727450" y="1830746"/>
            <a:ext cx="79629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u="sng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Culesul</a:t>
            </a:r>
            <a:r>
              <a:rPr lang="en-GB" sz="1300" u="sng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en-GB" sz="1300" u="sng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florilor</a:t>
            </a:r>
            <a:r>
              <a:rPr lang="en-GB" sz="1300" u="sng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  <a:endParaRPr lang="en-GB" sz="13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ro-RO" sz="1300" dirty="0">
                <a:latin typeface="Trebuchet MS" panose="020B0603020202020204" pitchFamily="34" charset="0"/>
              </a:rPr>
              <a:t>Pentru a se obține cea mai bună calitate și a păstra la maximum mirosul șofranului, floarea trebuie recoltată în zori, înainte ca florile să se deschidă, în acest fel stigmatele nu vor fi atinse de soare.</a:t>
            </a:r>
            <a:endParaRPr lang="en-GB" sz="1300" dirty="0">
              <a:latin typeface="Trebuchet MS" panose="020B0603020202020204" pitchFamily="34" charset="0"/>
            </a:endParaRPr>
          </a:p>
          <a:p>
            <a:r>
              <a:rPr lang="en-GB" sz="1300" dirty="0" err="1">
                <a:latin typeface="Trebuchet MS" panose="020B0603020202020204" pitchFamily="34" charset="0"/>
              </a:rPr>
              <a:t>Florile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șofran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constau</a:t>
            </a:r>
            <a:r>
              <a:rPr lang="en-GB" sz="1300" dirty="0">
                <a:latin typeface="Trebuchet MS" panose="020B0603020202020204" pitchFamily="34" charset="0"/>
              </a:rPr>
              <a:t> din </a:t>
            </a:r>
            <a:r>
              <a:rPr lang="en-GB" sz="1300" dirty="0" err="1">
                <a:latin typeface="Trebuchet MS" panose="020B0603020202020204" pitchFamily="34" charset="0"/>
              </a:rPr>
              <a:t>șase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petale</a:t>
            </a:r>
            <a:r>
              <a:rPr lang="en-GB" sz="1300" dirty="0">
                <a:latin typeface="Trebuchet MS" panose="020B0603020202020204" pitchFamily="34" charset="0"/>
              </a:rPr>
              <a:t> de un </a:t>
            </a:r>
            <a:r>
              <a:rPr lang="en-GB" sz="1300" dirty="0" err="1">
                <a:latin typeface="Trebuchet MS" panose="020B0603020202020204" pitchFamily="34" charset="0"/>
              </a:rPr>
              <a:t>frumos</a:t>
            </a:r>
            <a:r>
              <a:rPr lang="en-GB" sz="1300" dirty="0">
                <a:latin typeface="Trebuchet MS" panose="020B0603020202020204" pitchFamily="34" charset="0"/>
              </a:rPr>
              <a:t> violet, care </a:t>
            </a:r>
            <a:r>
              <a:rPr lang="en-GB" sz="1300" dirty="0" err="1">
                <a:latin typeface="Trebuchet MS" panose="020B0603020202020204" pitchFamily="34" charset="0"/>
              </a:rPr>
              <a:t>strâng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între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ele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pistilul</a:t>
            </a:r>
            <a:r>
              <a:rPr lang="en-GB" sz="1300" dirty="0">
                <a:latin typeface="Trebuchet MS" panose="020B0603020202020204" pitchFamily="34" charset="0"/>
              </a:rPr>
              <a:t> cu </a:t>
            </a:r>
            <a:r>
              <a:rPr lang="en-GB" sz="1300" dirty="0" err="1">
                <a:latin typeface="Trebuchet MS" panose="020B0603020202020204" pitchFamily="34" charset="0"/>
              </a:rPr>
              <a:t>trei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stamine</a:t>
            </a:r>
            <a:r>
              <a:rPr lang="en-GB" sz="1300" dirty="0">
                <a:latin typeface="Trebuchet MS" panose="020B0603020202020204" pitchFamily="34" charset="0"/>
              </a:rPr>
              <a:t>, de la care </a:t>
            </a:r>
            <a:r>
              <a:rPr lang="en-GB" sz="1300" dirty="0" err="1">
                <a:latin typeface="Trebuchet MS" panose="020B0603020202020204" pitchFamily="34" charset="0"/>
              </a:rPr>
              <a:t>pornesc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trei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stigmate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roșii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subțiri</a:t>
            </a:r>
            <a:r>
              <a:rPr lang="en-GB" sz="1300" dirty="0">
                <a:latin typeface="Trebuchet MS" panose="020B0603020202020204" pitchFamily="34" charset="0"/>
              </a:rPr>
              <a:t> la </a:t>
            </a:r>
            <a:r>
              <a:rPr lang="en-GB" sz="1300" dirty="0" err="1">
                <a:latin typeface="Trebuchet MS" panose="020B0603020202020204" pitchFamily="34" charset="0"/>
              </a:rPr>
              <a:t>bază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unde</a:t>
            </a:r>
            <a:r>
              <a:rPr lang="en-GB" sz="1300" dirty="0">
                <a:latin typeface="Trebuchet MS" panose="020B0603020202020204" pitchFamily="34" charset="0"/>
              </a:rPr>
              <a:t> se </a:t>
            </a:r>
            <a:r>
              <a:rPr lang="en-GB" sz="1300" dirty="0" err="1">
                <a:latin typeface="Trebuchet MS" panose="020B0603020202020204" pitchFamily="34" charset="0"/>
              </a:rPr>
              <a:t>unesc</a:t>
            </a:r>
            <a:r>
              <a:rPr lang="en-GB" sz="1300" dirty="0">
                <a:latin typeface="Trebuchet MS" panose="020B0603020202020204" pitchFamily="34" charset="0"/>
              </a:rPr>
              <a:t>, și </a:t>
            </a:r>
            <a:r>
              <a:rPr lang="en-GB" sz="1300" dirty="0" err="1">
                <a:latin typeface="Trebuchet MS" panose="020B0603020202020204" pitchFamily="34" charset="0"/>
              </a:rPr>
              <a:t>îngroșate</a:t>
            </a:r>
            <a:r>
              <a:rPr lang="en-GB" sz="1300" dirty="0">
                <a:latin typeface="Trebuchet MS" panose="020B0603020202020204" pitchFamily="34" charset="0"/>
              </a:rPr>
              <a:t> la </a:t>
            </a:r>
            <a:r>
              <a:rPr lang="en-GB" sz="1300" dirty="0" err="1">
                <a:latin typeface="Trebuchet MS" panose="020B0603020202020204" pitchFamily="34" charset="0"/>
              </a:rPr>
              <a:t>partea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externă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asemuindu</a:t>
            </a:r>
            <a:r>
              <a:rPr lang="en-GB" sz="1300" dirty="0">
                <a:latin typeface="Trebuchet MS" panose="020B0603020202020204" pitchFamily="34" charset="0"/>
              </a:rPr>
              <a:t>-se cu o </a:t>
            </a:r>
            <a:r>
              <a:rPr lang="en-GB" sz="1300" dirty="0" err="1">
                <a:latin typeface="Trebuchet MS" panose="020B0603020202020204" pitchFamily="34" charset="0"/>
              </a:rPr>
              <a:t>coroniță</a:t>
            </a:r>
            <a:r>
              <a:rPr lang="en-GB" sz="1300" dirty="0">
                <a:latin typeface="Trebuchet MS" panose="020B0603020202020204" pitchFamily="34" charset="0"/>
              </a:rPr>
              <a:t>.</a:t>
            </a:r>
          </a:p>
          <a:p>
            <a:r>
              <a:rPr lang="en-GB" sz="1300" dirty="0" err="1">
                <a:latin typeface="Trebuchet MS" panose="020B0603020202020204" pitchFamily="34" charset="0"/>
              </a:rPr>
              <a:t>Culesul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florilor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șofran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este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absolut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manuală</a:t>
            </a:r>
            <a:r>
              <a:rPr lang="en-GB" sz="1300" dirty="0">
                <a:latin typeface="Trebuchet MS" panose="020B0603020202020204" pitchFamily="34" charset="0"/>
              </a:rPr>
              <a:t>. </a:t>
            </a:r>
            <a:r>
              <a:rPr lang="en-GB" sz="1300" dirty="0" err="1">
                <a:latin typeface="Trebuchet MS" panose="020B0603020202020204" pitchFamily="34" charset="0"/>
              </a:rPr>
              <a:t>Vrem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respectăm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metoda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tradițională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recoltare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șofranului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așa</a:t>
            </a:r>
            <a:r>
              <a:rPr lang="en-GB" sz="1300" dirty="0">
                <a:latin typeface="Trebuchet MS" panose="020B0603020202020204" pitchFamily="34" charset="0"/>
              </a:rPr>
              <a:t> precum au </a:t>
            </a:r>
            <a:r>
              <a:rPr lang="en-GB" sz="1300" dirty="0" err="1">
                <a:latin typeface="Trebuchet MS" panose="020B0603020202020204" pitchFamily="34" charset="0"/>
              </a:rPr>
              <a:t>făcut</a:t>
            </a:r>
            <a:r>
              <a:rPr lang="en-GB" sz="1300" dirty="0">
                <a:latin typeface="Trebuchet MS" panose="020B0603020202020204" pitchFamily="34" charset="0"/>
              </a:rPr>
              <a:t>-o </a:t>
            </a:r>
            <a:r>
              <a:rPr lang="en-GB" sz="1300" dirty="0" err="1">
                <a:latin typeface="Trebuchet MS" panose="020B0603020202020204" pitchFamily="34" charset="0"/>
              </a:rPr>
              <a:t>primii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cultivatori</a:t>
            </a:r>
            <a:r>
              <a:rPr lang="en-GB" sz="1300" dirty="0">
                <a:latin typeface="Trebuchet MS" panose="020B0603020202020204" pitchFamily="34" charset="0"/>
              </a:rPr>
              <a:t> de Crocus Sativus, cu </a:t>
            </a:r>
            <a:r>
              <a:rPr lang="en-GB" sz="1300" dirty="0" err="1">
                <a:latin typeface="Trebuchet MS" panose="020B0603020202020204" pitchFamily="34" charset="0"/>
              </a:rPr>
              <a:t>milenii</a:t>
            </a:r>
            <a:r>
              <a:rPr lang="en-GB" sz="1300" dirty="0">
                <a:latin typeface="Trebuchet MS" panose="020B0603020202020204" pitchFamily="34" charset="0"/>
              </a:rPr>
              <a:t> în </a:t>
            </a:r>
            <a:r>
              <a:rPr lang="en-GB" sz="1300" dirty="0" err="1">
                <a:latin typeface="Trebuchet MS" panose="020B0603020202020204" pitchFamily="34" charset="0"/>
              </a:rPr>
              <a:t>urmă</a:t>
            </a:r>
            <a:r>
              <a:rPr lang="en-GB" sz="1300" dirty="0">
                <a:latin typeface="Trebuchet MS" panose="020B0603020202020204" pitchFamily="34" charset="0"/>
              </a:rPr>
              <a:t>. </a:t>
            </a:r>
            <a:r>
              <a:rPr lang="en-GB" sz="1300" dirty="0" err="1">
                <a:latin typeface="Trebuchet MS" panose="020B0603020202020204" pitchFamily="34" charset="0"/>
              </a:rPr>
              <a:t>Recoltarea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manuală</a:t>
            </a:r>
            <a:r>
              <a:rPr lang="en-GB" sz="1300" dirty="0">
                <a:latin typeface="Trebuchet MS" panose="020B0603020202020204" pitchFamily="34" charset="0"/>
              </a:rPr>
              <a:t> e </a:t>
            </a:r>
            <a:r>
              <a:rPr lang="en-GB" sz="1300" dirty="0" err="1">
                <a:latin typeface="Trebuchet MS" panose="020B0603020202020204" pitchFamily="34" charset="0"/>
              </a:rPr>
              <a:t>factorul</a:t>
            </a:r>
            <a:r>
              <a:rPr lang="en-GB" sz="1300" dirty="0">
                <a:latin typeface="Trebuchet MS" panose="020B0603020202020204" pitchFamily="34" charset="0"/>
              </a:rPr>
              <a:t> principal care </a:t>
            </a:r>
            <a:r>
              <a:rPr lang="en-GB" sz="1300" dirty="0" err="1">
                <a:latin typeface="Trebuchet MS" panose="020B0603020202020204" pitchFamily="34" charset="0"/>
              </a:rPr>
              <a:t>plasează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șofranul</a:t>
            </a:r>
            <a:r>
              <a:rPr lang="en-GB" sz="1300" dirty="0">
                <a:latin typeface="Trebuchet MS" panose="020B0603020202020204" pitchFamily="34" charset="0"/>
              </a:rPr>
              <a:t> pe </a:t>
            </a:r>
            <a:r>
              <a:rPr lang="en-GB" sz="1300" dirty="0" err="1">
                <a:latin typeface="Trebuchet MS" panose="020B0603020202020204" pitchFamily="34" charset="0"/>
              </a:rPr>
              <a:t>locul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său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rege</a:t>
            </a:r>
            <a:r>
              <a:rPr lang="en-GB" sz="1300" dirty="0">
                <a:latin typeface="Trebuchet MS" panose="020B0603020202020204" pitchFamily="34" charset="0"/>
              </a:rPr>
              <a:t> al </a:t>
            </a:r>
            <a:r>
              <a:rPr lang="en-GB" sz="1300" dirty="0" err="1">
                <a:latin typeface="Trebuchet MS" panose="020B0603020202020204" pitchFamily="34" charset="0"/>
              </a:rPr>
              <a:t>condimentelor</a:t>
            </a:r>
            <a:r>
              <a:rPr lang="en-GB" sz="1300" dirty="0">
                <a:latin typeface="Trebuchet MS" panose="020B0603020202020204" pitchFamily="34" charset="0"/>
              </a:rPr>
              <a:t>.</a:t>
            </a:r>
          </a:p>
          <a:p>
            <a:r>
              <a:rPr lang="en-GB" sz="1300" dirty="0" err="1">
                <a:latin typeface="Trebuchet MS" panose="020B0603020202020204" pitchFamily="34" charset="0"/>
              </a:rPr>
              <a:t>Strânsul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florilor</a:t>
            </a:r>
            <a:r>
              <a:rPr lang="en-GB" sz="1300" dirty="0">
                <a:latin typeface="Trebuchet MS" panose="020B0603020202020204" pitchFamily="34" charset="0"/>
              </a:rPr>
              <a:t> se </a:t>
            </a:r>
            <a:r>
              <a:rPr lang="en-GB" sz="1300" dirty="0" err="1">
                <a:latin typeface="Trebuchet MS" panose="020B0603020202020204" pitchFamily="34" charset="0"/>
              </a:rPr>
              <a:t>desfășoară</a:t>
            </a:r>
            <a:r>
              <a:rPr lang="en-GB" sz="1300" dirty="0">
                <a:latin typeface="Trebuchet MS" panose="020B0603020202020204" pitchFamily="34" charset="0"/>
              </a:rPr>
              <a:t> în </a:t>
            </a:r>
            <a:r>
              <a:rPr lang="en-GB" sz="1300" dirty="0" err="1">
                <a:latin typeface="Trebuchet MS" panose="020B0603020202020204" pitchFamily="34" charset="0"/>
              </a:rPr>
              <a:t>primele</a:t>
            </a:r>
            <a:r>
              <a:rPr lang="en-GB" sz="1300" dirty="0">
                <a:latin typeface="Trebuchet MS" panose="020B0603020202020204" pitchFamily="34" charset="0"/>
              </a:rPr>
              <a:t> ore ale </a:t>
            </a:r>
            <a:r>
              <a:rPr lang="en-GB" sz="1300" dirty="0" err="1">
                <a:latin typeface="Trebuchet MS" panose="020B0603020202020204" pitchFamily="34" charset="0"/>
              </a:rPr>
              <a:t>dimineții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până</a:t>
            </a:r>
            <a:r>
              <a:rPr lang="en-GB" sz="1300" dirty="0">
                <a:latin typeface="Trebuchet MS" panose="020B0603020202020204" pitchFamily="34" charset="0"/>
              </a:rPr>
              <a:t> ca </a:t>
            </a:r>
            <a:r>
              <a:rPr lang="en-GB" sz="1300" dirty="0" err="1">
                <a:latin typeface="Trebuchet MS" panose="020B0603020202020204" pitchFamily="34" charset="0"/>
              </a:rPr>
              <a:t>florile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să</a:t>
            </a:r>
            <a:r>
              <a:rPr lang="en-GB" sz="1300" dirty="0">
                <a:latin typeface="Trebuchet MS" panose="020B0603020202020204" pitchFamily="34" charset="0"/>
              </a:rPr>
              <a:t> se fi </a:t>
            </a:r>
            <a:r>
              <a:rPr lang="en-GB" sz="1300" dirty="0" err="1">
                <a:latin typeface="Trebuchet MS" panose="020B0603020202020204" pitchFamily="34" charset="0"/>
              </a:rPr>
              <a:t>deschis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pentru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evita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influențe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nefaste</a:t>
            </a:r>
            <a:r>
              <a:rPr lang="en-GB" sz="1300" dirty="0">
                <a:latin typeface="Trebuchet MS" panose="020B0603020202020204" pitchFamily="34" charset="0"/>
              </a:rPr>
              <a:t> din </a:t>
            </a:r>
            <a:r>
              <a:rPr lang="en-GB" sz="1300" dirty="0" err="1">
                <a:latin typeface="Trebuchet MS" panose="020B0603020202020204" pitchFamily="34" charset="0"/>
              </a:rPr>
              <a:t>partea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vântului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puternic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ploii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grindinei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prafului.Stigmatele</a:t>
            </a:r>
            <a:r>
              <a:rPr lang="en-GB" sz="1300" dirty="0">
                <a:latin typeface="Trebuchet MS" panose="020B0603020202020204" pitchFamily="34" charset="0"/>
              </a:rPr>
              <a:t> se scot </a:t>
            </a:r>
            <a:r>
              <a:rPr lang="en-GB" sz="1300" dirty="0" err="1">
                <a:latin typeface="Trebuchet MS" panose="020B0603020202020204" pitchFamily="34" charset="0"/>
              </a:rPr>
              <a:t>dintre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petale</a:t>
            </a:r>
            <a:r>
              <a:rPr lang="en-GB" sz="1300" dirty="0">
                <a:latin typeface="Trebuchet MS" panose="020B0603020202020204" pitchFamily="34" charset="0"/>
              </a:rPr>
              <a:t> cu </a:t>
            </a:r>
            <a:r>
              <a:rPr lang="en-GB" sz="1300" dirty="0" err="1">
                <a:latin typeface="Trebuchet MS" panose="020B0603020202020204" pitchFamily="34" charset="0"/>
              </a:rPr>
              <a:t>acuratețe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pentru</a:t>
            </a:r>
            <a:r>
              <a:rPr lang="en-GB" sz="1300" dirty="0">
                <a:latin typeface="Trebuchet MS" panose="020B0603020202020204" pitchFamily="34" charset="0"/>
              </a:rPr>
              <a:t> a nu le </a:t>
            </a:r>
            <a:r>
              <a:rPr lang="en-GB" sz="1300" dirty="0" err="1">
                <a:latin typeface="Trebuchet MS" panose="020B0603020202020204" pitchFamily="34" charset="0"/>
              </a:rPr>
              <a:t>deteriora</a:t>
            </a:r>
            <a:r>
              <a:rPr lang="en-GB" sz="1300" dirty="0">
                <a:latin typeface="Trebuchet MS" panose="020B0603020202020204" pitchFamily="34" charset="0"/>
              </a:rPr>
              <a:t>.</a:t>
            </a:r>
            <a:endParaRPr lang="ro-RO" sz="1300" dirty="0">
              <a:latin typeface="Trebuchet MS" panose="020B0603020202020204" pitchFamily="34" charset="0"/>
            </a:endParaRPr>
          </a:p>
          <a:p>
            <a:r>
              <a:rPr lang="en-GB" sz="1300" dirty="0" err="1">
                <a:latin typeface="Trebuchet MS" panose="020B0603020202020204" pitchFamily="34" charset="0"/>
              </a:rPr>
              <a:t>Perioada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recoltare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ține</a:t>
            </a:r>
            <a:r>
              <a:rPr lang="en-GB" sz="1300" dirty="0">
                <a:latin typeface="Trebuchet MS" panose="020B0603020202020204" pitchFamily="34" charset="0"/>
              </a:rPr>
              <a:t> din </a:t>
            </a:r>
            <a:r>
              <a:rPr lang="en-GB" sz="1300" dirty="0" err="1">
                <a:latin typeface="Trebuchet MS" panose="020B0603020202020204" pitchFamily="34" charset="0"/>
              </a:rPr>
              <a:t>jumătatea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doua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lunii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octombrie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până</a:t>
            </a:r>
            <a:r>
              <a:rPr lang="en-GB" sz="1300" dirty="0">
                <a:latin typeface="Trebuchet MS" panose="020B0603020202020204" pitchFamily="34" charset="0"/>
              </a:rPr>
              <a:t> la </a:t>
            </a:r>
            <a:r>
              <a:rPr lang="en-GB" sz="1300" dirty="0" err="1">
                <a:latin typeface="Trebuchet MS" panose="020B0603020202020204" pitchFamily="34" charset="0"/>
              </a:rPr>
              <a:t>jumătatea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lui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noiembrie</a:t>
            </a:r>
            <a:r>
              <a:rPr lang="en-GB" sz="1300" dirty="0">
                <a:latin typeface="Trebuchet MS" panose="020B0603020202020204" pitchFamily="34" charset="0"/>
              </a:rPr>
              <a:t>.</a:t>
            </a:r>
            <a:endParaRPr lang="ro-RO" sz="1300" dirty="0">
              <a:latin typeface="Trebuchet MS" panose="020B0603020202020204" pitchFamily="34" charset="0"/>
            </a:endParaRPr>
          </a:p>
          <a:p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Floarea</a:t>
            </a:r>
            <a:r>
              <a:rPr lang="en-GB" sz="1300" dirty="0">
                <a:latin typeface="Trebuchet MS" panose="020B0603020202020204" pitchFamily="34" charset="0"/>
              </a:rPr>
              <a:t> se </a:t>
            </a:r>
            <a:r>
              <a:rPr lang="en-GB" sz="1300" dirty="0" err="1">
                <a:latin typeface="Trebuchet MS" panose="020B0603020202020204" pitchFamily="34" charset="0"/>
              </a:rPr>
              <a:t>rupe</a:t>
            </a:r>
            <a:r>
              <a:rPr lang="en-GB" sz="1300" dirty="0">
                <a:latin typeface="Trebuchet MS" panose="020B0603020202020204" pitchFamily="34" charset="0"/>
              </a:rPr>
              <a:t> cu </a:t>
            </a:r>
            <a:r>
              <a:rPr lang="en-GB" sz="1300" dirty="0" err="1">
                <a:latin typeface="Trebuchet MS" panose="020B0603020202020204" pitchFamily="34" charset="0"/>
              </a:rPr>
              <a:t>atenție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ro-RO" sz="1300" dirty="0">
                <a:latin typeface="Trebuchet MS" panose="020B0603020202020204" pitchFamily="34" charset="0"/>
              </a:rPr>
              <a:t>și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evitând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mișcări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bruște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pentru</a:t>
            </a:r>
            <a:r>
              <a:rPr lang="en-GB" sz="1300" dirty="0">
                <a:latin typeface="Trebuchet MS" panose="020B0603020202020204" pitchFamily="34" charset="0"/>
              </a:rPr>
              <a:t> a nu </a:t>
            </a:r>
            <a:r>
              <a:rPr lang="en-GB" sz="1300" dirty="0" err="1">
                <a:latin typeface="Trebuchet MS" panose="020B0603020202020204" pitchFamily="34" charset="0"/>
              </a:rPr>
              <a:t>dăuna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stigmatele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roșii</a:t>
            </a:r>
            <a:r>
              <a:rPr lang="en-GB" sz="1300" dirty="0">
                <a:latin typeface="Trebuchet MS" panose="020B0603020202020204" pitchFamily="34" charset="0"/>
              </a:rPr>
              <a:t>. Se </a:t>
            </a:r>
            <a:r>
              <a:rPr lang="en-GB" sz="1300" dirty="0" err="1">
                <a:latin typeface="Trebuchet MS" panose="020B0603020202020204" pitchFamily="34" charset="0"/>
              </a:rPr>
              <a:t>depozitează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într</a:t>
            </a:r>
            <a:r>
              <a:rPr lang="en-GB" sz="1300" dirty="0">
                <a:latin typeface="Trebuchet MS" panose="020B0603020202020204" pitchFamily="34" charset="0"/>
              </a:rPr>
              <a:t>-un </a:t>
            </a:r>
            <a:r>
              <a:rPr lang="en-GB" sz="1300" dirty="0" err="1">
                <a:latin typeface="Trebuchet MS" panose="020B0603020202020204" pitchFamily="34" charset="0"/>
              </a:rPr>
              <a:t>coș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împletit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răchită</a:t>
            </a:r>
            <a:r>
              <a:rPr lang="en-GB" sz="1300" dirty="0">
                <a:latin typeface="Trebuchet MS" panose="020B0603020202020204" pitchFamily="34" charset="0"/>
              </a:rPr>
              <a:t> și, </a:t>
            </a:r>
            <a:r>
              <a:rPr lang="en-GB" sz="1300" dirty="0" err="1">
                <a:latin typeface="Trebuchet MS" panose="020B0603020202020204" pitchFamily="34" charset="0"/>
              </a:rPr>
              <a:t>când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acesta</a:t>
            </a:r>
            <a:r>
              <a:rPr lang="en-GB" sz="1300" dirty="0">
                <a:latin typeface="Trebuchet MS" panose="020B0603020202020204" pitchFamily="34" charset="0"/>
              </a:rPr>
              <a:t> se </a:t>
            </a:r>
            <a:r>
              <a:rPr lang="en-GB" sz="1300" dirty="0" err="1">
                <a:latin typeface="Trebuchet MS" panose="020B0603020202020204" pitchFamily="34" charset="0"/>
              </a:rPr>
              <a:t>umple</a:t>
            </a:r>
            <a:r>
              <a:rPr lang="en-GB" sz="1300" dirty="0">
                <a:latin typeface="Trebuchet MS" panose="020B0603020202020204" pitchFamily="34" charset="0"/>
              </a:rPr>
              <a:t>, se </a:t>
            </a:r>
            <a:r>
              <a:rPr lang="en-GB" sz="1300" dirty="0" err="1">
                <a:latin typeface="Trebuchet MS" panose="020B0603020202020204" pitchFamily="34" charset="0"/>
              </a:rPr>
              <a:t>duce</a:t>
            </a:r>
            <a:r>
              <a:rPr lang="en-GB" sz="1300" dirty="0">
                <a:latin typeface="Trebuchet MS" panose="020B0603020202020204" pitchFamily="34" charset="0"/>
              </a:rPr>
              <a:t> în camera-</a:t>
            </a:r>
            <a:r>
              <a:rPr lang="en-GB" sz="1300" dirty="0" err="1">
                <a:latin typeface="Trebuchet MS" panose="020B0603020202020204" pitchFamily="34" charset="0"/>
              </a:rPr>
              <a:t>laborator</a:t>
            </a:r>
            <a:r>
              <a:rPr lang="en-GB" sz="1300" dirty="0">
                <a:latin typeface="Trebuchet MS" panose="020B0603020202020204" pitchFamily="34" charset="0"/>
              </a:rPr>
              <a:t>, care </a:t>
            </a:r>
            <a:r>
              <a:rPr lang="en-GB" sz="1300" dirty="0" err="1">
                <a:latin typeface="Trebuchet MS" panose="020B0603020202020204" pitchFamily="34" charset="0"/>
              </a:rPr>
              <a:t>trebuie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corespundă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normelor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igienice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sanitare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prevăzute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lege</a:t>
            </a:r>
            <a:r>
              <a:rPr lang="en-GB" sz="1300" dirty="0">
                <a:latin typeface="Trebuchet MS" panose="020B0603020202020204" pitchFamily="34" charset="0"/>
              </a:rPr>
              <a:t>. </a:t>
            </a:r>
            <a:endParaRPr lang="ro-RO" sz="1300" dirty="0">
              <a:latin typeface="Trebuchet MS" panose="020B0603020202020204" pitchFamily="34" charset="0"/>
            </a:endParaRPr>
          </a:p>
          <a:p>
            <a:r>
              <a:rPr lang="ro-RO" sz="1300" dirty="0">
                <a:latin typeface="Trebuchet MS" panose="020B0603020202020204" pitchFamily="34" charset="0"/>
              </a:rPr>
              <a:t>În procesul recoltării, sunt </a:t>
            </a:r>
            <a:r>
              <a:rPr lang="en-GB" sz="1300" dirty="0" err="1">
                <a:latin typeface="Trebuchet MS" panose="020B0603020202020204" pitchFamily="34" charset="0"/>
              </a:rPr>
              <a:t>respecta</a:t>
            </a:r>
            <a:r>
              <a:rPr lang="ro-RO" sz="1300" dirty="0">
                <a:latin typeface="Trebuchet MS" panose="020B0603020202020204" pitchFamily="34" charset="0"/>
              </a:rPr>
              <a:t>te 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ro-RO" sz="1300" dirty="0">
                <a:latin typeface="Trebuchet MS" panose="020B0603020202020204" pitchFamily="34" charset="0"/>
              </a:rPr>
              <a:t>cerințele </a:t>
            </a:r>
            <a:r>
              <a:rPr lang="en-GB" sz="1300" dirty="0">
                <a:latin typeface="Trebuchet MS" panose="020B0603020202020204" pitchFamily="34" charset="0"/>
              </a:rPr>
              <a:t>de </a:t>
            </a:r>
            <a:r>
              <a:rPr lang="en-GB" sz="1300" dirty="0" err="1">
                <a:latin typeface="Trebuchet MS" panose="020B0603020202020204" pitchFamily="34" charset="0"/>
              </a:rPr>
              <a:t>producere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condimentului</a:t>
            </a:r>
            <a:r>
              <a:rPr lang="ro-RO" sz="1300" dirty="0">
                <a:latin typeface="Trebuchet MS" panose="020B0603020202020204" pitchFamily="34" charset="0"/>
              </a:rPr>
              <a:t>.</a:t>
            </a:r>
          </a:p>
          <a:p>
            <a:r>
              <a:rPr lang="en-GB" sz="1300" dirty="0">
                <a:latin typeface="Trebuchet MS" panose="020B0603020202020204" pitchFamily="34" charset="0"/>
              </a:rPr>
              <a:t>În </a:t>
            </a:r>
            <a:r>
              <a:rPr lang="en-GB" sz="1300" dirty="0" err="1">
                <a:latin typeface="Trebuchet MS" panose="020B0603020202020204" pitchFamily="34" charset="0"/>
              </a:rPr>
              <a:t>laborator</a:t>
            </a:r>
            <a:r>
              <a:rPr lang="en-GB" sz="1300" dirty="0">
                <a:latin typeface="Trebuchet MS" panose="020B0603020202020204" pitchFamily="34" charset="0"/>
              </a:rPr>
              <a:t>, se </a:t>
            </a:r>
            <a:r>
              <a:rPr lang="en-GB" sz="1300" dirty="0" err="1">
                <a:latin typeface="Trebuchet MS" panose="020B0603020202020204" pitchFamily="34" charset="0"/>
              </a:rPr>
              <a:t>desfășoară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procesul</a:t>
            </a:r>
            <a:r>
              <a:rPr lang="en-GB" sz="1300" dirty="0">
                <a:latin typeface="Trebuchet MS" panose="020B0603020202020204" pitchFamily="34" charset="0"/>
              </a:rPr>
              <a:t> de </a:t>
            </a:r>
            <a:r>
              <a:rPr lang="en-GB" sz="1300" dirty="0" err="1">
                <a:latin typeface="Trebuchet MS" panose="020B0603020202020204" pitchFamily="34" charset="0"/>
              </a:rPr>
              <a:t>separare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stigmatelor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roșii</a:t>
            </a:r>
            <a:r>
              <a:rPr lang="en-GB" sz="1300" dirty="0">
                <a:latin typeface="Trebuchet MS" panose="020B0603020202020204" pitchFamily="34" charset="0"/>
              </a:rPr>
              <a:t>.</a:t>
            </a:r>
          </a:p>
          <a:p>
            <a:r>
              <a:rPr lang="en-GB" sz="1300" dirty="0" err="1">
                <a:latin typeface="Trebuchet MS" panose="020B0603020202020204" pitchFamily="34" charset="0"/>
              </a:rPr>
              <a:t>Acordăm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atenția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cuvenită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condițiilor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corespunzătoare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siguranței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alimentare</a:t>
            </a:r>
            <a:r>
              <a:rPr lang="en-GB" sz="1300" dirty="0">
                <a:latin typeface="Trebuchet MS" panose="020B0603020202020204" pitchFamily="34" charset="0"/>
              </a:rPr>
              <a:t>, </a:t>
            </a:r>
            <a:r>
              <a:rPr lang="en-GB" sz="1300" dirty="0" err="1">
                <a:latin typeface="Trebuchet MS" panose="020B0603020202020204" pitchFamily="34" charset="0"/>
              </a:rPr>
              <a:t>pentru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garanta</a:t>
            </a:r>
            <a:r>
              <a:rPr lang="en-GB" sz="1300" dirty="0">
                <a:latin typeface="Trebuchet MS" panose="020B0603020202020204" pitchFamily="34" charset="0"/>
              </a:rPr>
              <a:t> </a:t>
            </a:r>
            <a:r>
              <a:rPr lang="en-GB" sz="1300" dirty="0" err="1">
                <a:latin typeface="Trebuchet MS" panose="020B0603020202020204" pitchFamily="34" charset="0"/>
              </a:rPr>
              <a:t>consumatorului</a:t>
            </a:r>
            <a:r>
              <a:rPr lang="en-GB" sz="1300" dirty="0">
                <a:latin typeface="Trebuchet MS" panose="020B0603020202020204" pitchFamily="34" charset="0"/>
              </a:rPr>
              <a:t> o calitate </a:t>
            </a:r>
            <a:r>
              <a:rPr lang="en-GB" sz="1300" dirty="0" err="1">
                <a:latin typeface="Trebuchet MS" panose="020B0603020202020204" pitchFamily="34" charset="0"/>
              </a:rPr>
              <a:t>superioară</a:t>
            </a:r>
            <a:r>
              <a:rPr lang="en-GB" sz="1300" dirty="0">
                <a:latin typeface="Trebuchet MS" panose="020B0603020202020204" pitchFamily="34" charset="0"/>
              </a:rPr>
              <a:t> a </a:t>
            </a:r>
            <a:r>
              <a:rPr lang="en-GB" sz="1300" dirty="0" err="1">
                <a:latin typeface="Trebuchet MS" panose="020B0603020202020204" pitchFamily="34" charset="0"/>
              </a:rPr>
              <a:t>produsului</a:t>
            </a:r>
            <a:r>
              <a:rPr lang="ro-RO" sz="1300" dirty="0">
                <a:latin typeface="Trebuchet MS" panose="020B0603020202020204" pitchFamily="34" charset="0"/>
              </a:rPr>
              <a:t>. 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136718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464415" y="1369081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1032" name="Picture 8" descr="Ar putea fi o imagine cu floare şi natură">
            <a:extLst>
              <a:ext uri="{FF2B5EF4-FFF2-40B4-BE49-F238E27FC236}">
                <a16:creationId xmlns:a16="http://schemas.microsoft.com/office/drawing/2014/main" id="{115ACE0C-B5C4-460E-AC36-7C41AB0E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37" y="1900050"/>
            <a:ext cx="2602263" cy="4489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90A059-7EF1-42C9-AABD-0DA0F63FE821}"/>
              </a:ext>
            </a:extLst>
          </p:cNvPr>
          <p:cNvSpPr txBox="1"/>
          <p:nvPr/>
        </p:nvSpPr>
        <p:spPr>
          <a:xfrm>
            <a:off x="6331532" y="1817191"/>
            <a:ext cx="53066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Separarea</a:t>
            </a:r>
            <a:r>
              <a:rPr lang="en-GB" u="sng" dirty="0">
                <a:solidFill>
                  <a:schemeClr val="accent2"/>
                </a:solidFill>
                <a:latin typeface="Trebuchet MS" panose="020B0603020202020204" pitchFamily="34" charset="0"/>
              </a:rPr>
              <a:t> </a:t>
            </a:r>
            <a:r>
              <a:rPr lang="en-GB" u="sng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stigmatelor</a:t>
            </a:r>
            <a:r>
              <a:rPr lang="en-GB" u="sng" dirty="0">
                <a:solidFill>
                  <a:schemeClr val="accent2"/>
                </a:solidFill>
                <a:latin typeface="Trebuchet MS" panose="020B0603020202020204" pitchFamily="34" charset="0"/>
              </a:rPr>
              <a:t>:</a:t>
            </a:r>
            <a:endParaRPr lang="ro-RO" u="sng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endParaRPr lang="en-GB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Se face cu </a:t>
            </a:r>
            <a:r>
              <a:rPr lang="en-GB" dirty="0" err="1">
                <a:latin typeface="Trebuchet MS" panose="020B0603020202020204" pitchFamily="34" charset="0"/>
              </a:rPr>
              <a:t>ambele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mâini</a:t>
            </a:r>
            <a:r>
              <a:rPr lang="en-GB" dirty="0">
                <a:latin typeface="Trebuchet MS" panose="020B0603020202020204" pitchFamily="34" charset="0"/>
              </a:rPr>
              <a:t>. Se </a:t>
            </a:r>
            <a:r>
              <a:rPr lang="en-GB" dirty="0" err="1">
                <a:latin typeface="Trebuchet MS" panose="020B0603020202020204" pitchFamily="34" charset="0"/>
              </a:rPr>
              <a:t>înlătură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petalele</a:t>
            </a:r>
            <a:r>
              <a:rPr lang="en-GB" dirty="0">
                <a:latin typeface="Trebuchet MS" panose="020B0603020202020204" pitchFamily="34" charset="0"/>
              </a:rPr>
              <a:t>, se </a:t>
            </a:r>
            <a:r>
              <a:rPr lang="en-GB" dirty="0" err="1">
                <a:latin typeface="Trebuchet MS" panose="020B0603020202020204" pitchFamily="34" charset="0"/>
              </a:rPr>
              <a:t>taie</a:t>
            </a:r>
            <a:r>
              <a:rPr lang="en-GB" dirty="0">
                <a:latin typeface="Trebuchet MS" panose="020B0603020202020204" pitchFamily="34" charset="0"/>
              </a:rPr>
              <a:t> cu </a:t>
            </a:r>
            <a:r>
              <a:rPr lang="en-GB" dirty="0" err="1">
                <a:latin typeface="Trebuchet MS" panose="020B0603020202020204" pitchFamily="34" charset="0"/>
              </a:rPr>
              <a:t>unghiile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baza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internă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celor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trei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stigmate</a:t>
            </a:r>
            <a:r>
              <a:rPr lang="en-GB" dirty="0">
                <a:latin typeface="Trebuchet MS" panose="020B0603020202020204" pitchFamily="34" charset="0"/>
              </a:rPr>
              <a:t>, pe </a:t>
            </a:r>
            <a:r>
              <a:rPr lang="en-GB" dirty="0" err="1">
                <a:latin typeface="Trebuchet MS" panose="020B0603020202020204" pitchFamily="34" charset="0"/>
              </a:rPr>
              <a:t>porțiunea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roșietică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până</a:t>
            </a:r>
            <a:r>
              <a:rPr lang="en-GB" dirty="0">
                <a:latin typeface="Trebuchet MS" panose="020B0603020202020204" pitchFamily="34" charset="0"/>
              </a:rPr>
              <a:t> la </a:t>
            </a:r>
            <a:r>
              <a:rPr lang="en-GB" dirty="0" err="1">
                <a:latin typeface="Trebuchet MS" panose="020B0603020202020204" pitchFamily="34" charset="0"/>
              </a:rPr>
              <a:t>partea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albă</a:t>
            </a:r>
            <a:r>
              <a:rPr lang="en-GB" dirty="0">
                <a:latin typeface="Trebuchet MS" panose="020B0603020202020204" pitchFamily="34" charset="0"/>
              </a:rPr>
              <a:t>. </a:t>
            </a:r>
            <a:endParaRPr lang="ro-RO" dirty="0">
              <a:latin typeface="Trebuchet MS" panose="020B0603020202020204" pitchFamily="34" charset="0"/>
            </a:endParaRPr>
          </a:p>
          <a:p>
            <a:r>
              <a:rPr lang="en-GB" dirty="0" err="1">
                <a:latin typeface="Trebuchet MS" panose="020B0603020202020204" pitchFamily="34" charset="0"/>
              </a:rPr>
              <a:t>Cele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trei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filamente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trebuie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rămână</a:t>
            </a:r>
            <a:r>
              <a:rPr lang="en-GB" dirty="0">
                <a:latin typeface="Trebuchet MS" panose="020B0603020202020204" pitchFamily="34" charset="0"/>
              </a:rPr>
              <a:t> unite. </a:t>
            </a:r>
            <a:r>
              <a:rPr lang="en-GB" dirty="0" err="1">
                <a:latin typeface="Trebuchet MS" panose="020B0603020202020204" pitchFamily="34" charset="0"/>
              </a:rPr>
              <a:t>Evitarea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firului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alb</a:t>
            </a:r>
            <a:r>
              <a:rPr lang="en-GB" dirty="0">
                <a:latin typeface="Trebuchet MS" panose="020B0603020202020204" pitchFamily="34" charset="0"/>
              </a:rPr>
              <a:t> de la </a:t>
            </a:r>
            <a:r>
              <a:rPr lang="en-GB" dirty="0" err="1">
                <a:latin typeface="Trebuchet MS" panose="020B0603020202020204" pitchFamily="34" charset="0"/>
              </a:rPr>
              <a:t>bază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determină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calitatea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condimentului</a:t>
            </a:r>
            <a:r>
              <a:rPr lang="en-GB" dirty="0">
                <a:latin typeface="Trebuchet MS" panose="020B0603020202020204" pitchFamily="34" charset="0"/>
              </a:rPr>
              <a:t>. </a:t>
            </a:r>
          </a:p>
          <a:p>
            <a:endParaRPr lang="ro-RO" dirty="0">
              <a:latin typeface="Trebuchet MS" panose="020B0603020202020204" pitchFamily="34" charset="0"/>
            </a:endParaRPr>
          </a:p>
          <a:p>
            <a:r>
              <a:rPr lang="ro-RO" dirty="0">
                <a:latin typeface="Trebuchet MS" panose="020B0603020202020204" pitchFamily="34" charset="0"/>
              </a:rPr>
              <a:t>În procesul de lucru </a:t>
            </a:r>
            <a:r>
              <a:rPr lang="en-GB" dirty="0">
                <a:latin typeface="Trebuchet MS" panose="020B0603020202020204" pitchFamily="34" charset="0"/>
              </a:rPr>
              <a:t>se </a:t>
            </a:r>
            <a:r>
              <a:rPr lang="en-GB" dirty="0" err="1">
                <a:latin typeface="Trebuchet MS" panose="020B0603020202020204" pitchFamily="34" charset="0"/>
              </a:rPr>
              <a:t>evit</a:t>
            </a:r>
            <a:r>
              <a:rPr lang="ro-RO" dirty="0">
                <a:latin typeface="Trebuchet MS" panose="020B0603020202020204" pitchFamily="34" charset="0"/>
              </a:rPr>
              <a:t>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manipularea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exagerată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stigmatelor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roșii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pentru</a:t>
            </a:r>
            <a:r>
              <a:rPr lang="en-GB" dirty="0">
                <a:latin typeface="Trebuchet MS" panose="020B0603020202020204" pitchFamily="34" charset="0"/>
              </a:rPr>
              <a:t> a nu </a:t>
            </a:r>
            <a:r>
              <a:rPr lang="en-GB" dirty="0" err="1">
                <a:latin typeface="Trebuchet MS" panose="020B0603020202020204" pitchFamily="34" charset="0"/>
              </a:rPr>
              <a:t>diminua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calitatea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prin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risipirea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polenului</a:t>
            </a:r>
            <a:r>
              <a:rPr lang="en-GB" dirty="0">
                <a:latin typeface="Trebuchet MS" panose="020B0603020202020204" pitchFamily="34" charset="0"/>
              </a:rPr>
              <a:t>. Este </a:t>
            </a:r>
            <a:r>
              <a:rPr lang="en-GB" dirty="0" err="1">
                <a:latin typeface="Trebuchet MS" panose="020B0603020202020204" pitchFamily="34" charset="0"/>
              </a:rPr>
              <a:t>poate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cel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mai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dificil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proces</a:t>
            </a:r>
            <a:r>
              <a:rPr lang="en-GB" dirty="0">
                <a:latin typeface="Trebuchet MS" panose="020B0603020202020204" pitchFamily="34" charset="0"/>
              </a:rPr>
              <a:t> în </a:t>
            </a:r>
            <a:r>
              <a:rPr lang="en-GB" dirty="0" err="1">
                <a:latin typeface="Trebuchet MS" panose="020B0603020202020204" pitchFamily="34" charset="0"/>
              </a:rPr>
              <a:t>prelucrarea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șofranului</a:t>
            </a:r>
            <a:r>
              <a:rPr lang="ro-RO" dirty="0">
                <a:latin typeface="Trebuchet MS" panose="020B0603020202020204" pitchFamily="34" charset="0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FEECCA-7B05-44D7-89ED-EA0419D04A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99" y="1900050"/>
            <a:ext cx="2525553" cy="448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02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400522" y="1107456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90A059-7EF1-42C9-AABD-0DA0F63FE821}"/>
              </a:ext>
            </a:extLst>
          </p:cNvPr>
          <p:cNvSpPr txBox="1"/>
          <p:nvPr/>
        </p:nvSpPr>
        <p:spPr>
          <a:xfrm>
            <a:off x="6096000" y="1569121"/>
            <a:ext cx="5842000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50" u="sng" dirty="0">
                <a:latin typeface="Trebuchet MS" panose="020B0603020202020204" pitchFamily="34" charset="0"/>
              </a:rPr>
              <a:t>Procesul de uscare a șofranului:</a:t>
            </a:r>
            <a:endParaRPr lang="ro-RO" sz="1150" u="sng" dirty="0">
              <a:latin typeface="Trebuchet MS" panose="020B0603020202020204" pitchFamily="34" charset="0"/>
            </a:endParaRPr>
          </a:p>
          <a:p>
            <a:r>
              <a:rPr lang="ro-RO" sz="1150" dirty="0">
                <a:latin typeface="Trebuchet MS" panose="020B0603020202020204" pitchFamily="34" charset="0"/>
              </a:rPr>
              <a:t>Uscarea șofranului este o fază crucială pentru obținerea unui condiment de înaltă calitate. </a:t>
            </a:r>
          </a:p>
          <a:p>
            <a:r>
              <a:rPr lang="ro-RO" sz="1150" dirty="0">
                <a:latin typeface="Trebuchet MS" panose="020B0603020202020204" pitchFamily="34" charset="0"/>
              </a:rPr>
              <a:t>METODE DE USCARE A ȘOFRANULUI</a:t>
            </a:r>
          </a:p>
          <a:p>
            <a:r>
              <a:rPr lang="ro-RO" sz="1150" dirty="0">
                <a:latin typeface="Trebuchet MS" panose="020B0603020202020204" pitchFamily="34" charset="0"/>
              </a:rPr>
              <a:t> </a:t>
            </a:r>
            <a:r>
              <a:rPr lang="ro-RO" sz="1150" i="1" u="sng" dirty="0">
                <a:latin typeface="Trebuchet MS" panose="020B0603020202020204" pitchFamily="34" charset="0"/>
              </a:rPr>
              <a:t>LA SOARE</a:t>
            </a:r>
            <a:r>
              <a:rPr lang="ro-RO" sz="1150" dirty="0">
                <a:latin typeface="Trebuchet MS" panose="020B0603020202020204" pitchFamily="34" charset="0"/>
              </a:rPr>
              <a:t>. E o tehnică utilizată în țări precum Iranul și Marocul. Dar nu în toate țările producătoare de șofran clima este potrivită pentru uscarea la soare. Șofranul este recoltat în octombrie-noiembrie, și mai rar poate fi uscat la soare. În plus, această uscare dăunează calităților șofranului, datorită efectului luminii și căldurii, multe dintre proprietățile nutriționale și organoleptice pot fi pierdute. </a:t>
            </a:r>
          </a:p>
          <a:p>
            <a:r>
              <a:rPr lang="ro-RO" sz="1150" dirty="0">
                <a:latin typeface="Trebuchet MS" panose="020B0603020202020204" pitchFamily="34" charset="0"/>
              </a:rPr>
              <a:t> </a:t>
            </a:r>
            <a:r>
              <a:rPr lang="ro-RO" sz="1150" i="1" u="sng" dirty="0">
                <a:latin typeface="Trebuchet MS" panose="020B0603020202020204" pitchFamily="34" charset="0"/>
              </a:rPr>
              <a:t>LA JĂRATIC</a:t>
            </a:r>
            <a:r>
              <a:rPr lang="ro-RO" sz="1150" dirty="0">
                <a:latin typeface="Trebuchet MS" panose="020B0603020202020204" pitchFamily="34" charset="0"/>
              </a:rPr>
              <a:t>. Conform tradiției italiene, în special pe plantațiile de șofran din Sardinia (San </a:t>
            </a:r>
            <a:r>
              <a:rPr lang="ro-RO" sz="1150" dirty="0" err="1">
                <a:latin typeface="Trebuchet MS" panose="020B0603020202020204" pitchFamily="34" charset="0"/>
              </a:rPr>
              <a:t>Gavino</a:t>
            </a:r>
            <a:r>
              <a:rPr lang="ro-RO" sz="1150" dirty="0">
                <a:latin typeface="Trebuchet MS" panose="020B0603020202020204" pitchFamily="34" charset="0"/>
              </a:rPr>
              <a:t> </a:t>
            </a:r>
            <a:r>
              <a:rPr lang="ro-RO" sz="1150" dirty="0" err="1">
                <a:latin typeface="Trebuchet MS" panose="020B0603020202020204" pitchFamily="34" charset="0"/>
              </a:rPr>
              <a:t>Monreale</a:t>
            </a:r>
            <a:r>
              <a:rPr lang="ro-RO" sz="1150" dirty="0">
                <a:latin typeface="Trebuchet MS" panose="020B0603020202020204" pitchFamily="34" charset="0"/>
              </a:rPr>
              <a:t>) și </a:t>
            </a:r>
            <a:r>
              <a:rPr lang="ro-RO" sz="1150" dirty="0" err="1">
                <a:latin typeface="Trebuchet MS" panose="020B0603020202020204" pitchFamily="34" charset="0"/>
              </a:rPr>
              <a:t>Abruzzo</a:t>
            </a:r>
            <a:r>
              <a:rPr lang="ro-RO" sz="1150" dirty="0">
                <a:latin typeface="Trebuchet MS" panose="020B0603020202020204" pitchFamily="34" charset="0"/>
              </a:rPr>
              <a:t> (platoul </a:t>
            </a:r>
            <a:r>
              <a:rPr lang="ro-RO" sz="1150" dirty="0" err="1">
                <a:latin typeface="Trebuchet MS" panose="020B0603020202020204" pitchFamily="34" charset="0"/>
              </a:rPr>
              <a:t>Navelli</a:t>
            </a:r>
            <a:r>
              <a:rPr lang="ro-RO" sz="1150" dirty="0">
                <a:latin typeface="Trebuchet MS" panose="020B0603020202020204" pitchFamily="34" charset="0"/>
              </a:rPr>
              <a:t>), șofranul se usucă la căldura focului, mai bine zis la jăratic. Este o practică transmisă de la tată la fiu. În Sardinia, uscarea la jăratic este îmbinată cu metoda tradițională a ”</a:t>
            </a:r>
            <a:r>
              <a:rPr lang="ro-RO" sz="1150" dirty="0" err="1">
                <a:latin typeface="Trebuchet MS" panose="020B0603020202020204" pitchFamily="34" charset="0"/>
              </a:rPr>
              <a:t>feidaturii</a:t>
            </a:r>
            <a:r>
              <a:rPr lang="ro-RO" sz="1150" dirty="0">
                <a:latin typeface="Trebuchet MS" panose="020B0603020202020204" pitchFamily="34" charset="0"/>
              </a:rPr>
              <a:t>”: stigmatele sunt tratate cu ulei de măsline în timpul decojirii, este o procedură specifică de producție sardină, dificil de realizat corect. Uscarea într-un cuptor cu lemne sau la căldura tăciunilor este cea mai tradițională tehnică, dar este încă în uz și astăzi și dă rezultate excelente. E un sistem dificil de controlat din cauza temperaturilor în continuă schimbare.</a:t>
            </a:r>
          </a:p>
          <a:p>
            <a:r>
              <a:rPr lang="ro-RO" sz="1150" i="1" u="sng" dirty="0">
                <a:latin typeface="Trebuchet MS" panose="020B0603020202020204" pitchFamily="34" charset="0"/>
              </a:rPr>
              <a:t>CUPTOR ELECTRIC</a:t>
            </a:r>
            <a:r>
              <a:rPr lang="ro-RO" sz="1150" dirty="0">
                <a:latin typeface="Trebuchet MS" panose="020B0603020202020204" pitchFamily="34" charset="0"/>
              </a:rPr>
              <a:t>. O metodă excelentă este utilizarea unui cuptor cu ventilare. Stigmatele trebuie așezate pe hârtie de copt, stabilind o temperatură de 40-50 de grade, timp de douăzeci de minute . </a:t>
            </a:r>
          </a:p>
          <a:p>
            <a:r>
              <a:rPr lang="ro-RO" sz="1150" dirty="0">
                <a:latin typeface="Trebuchet MS" panose="020B0603020202020204" pitchFamily="34" charset="0"/>
              </a:rPr>
              <a:t>CU USCĂTORUL PROFESIONAL. Uscătorul este un dispozitiv foarte util pentru uscarea șofranului: curenții de aer fierbinte permit uscarea stigmatelor fără a le coace. Este o metodă destul de lentă, dar optimă pentru păstrarea aromei. Se consideră că uscătorul este cea mai bună metodă pentru obținerea unui condiment de înaltă calitate.</a:t>
            </a:r>
          </a:p>
        </p:txBody>
      </p:sp>
      <p:pic>
        <p:nvPicPr>
          <p:cNvPr id="4098" name="Picture 2" descr="Ar putea fi o imagine cu mâncare, foc şi în aer liber">
            <a:extLst>
              <a:ext uri="{FF2B5EF4-FFF2-40B4-BE49-F238E27FC236}">
                <a16:creationId xmlns:a16="http://schemas.microsoft.com/office/drawing/2014/main" id="{BAF4DA17-5A54-416C-8946-F4A108871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19" y="1781030"/>
            <a:ext cx="5351849" cy="35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195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572191" y="940138"/>
            <a:ext cx="10378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2634736-D008-407A-ADAA-E2314FBB460E}"/>
              </a:ext>
            </a:extLst>
          </p:cNvPr>
          <p:cNvSpPr/>
          <p:nvPr/>
        </p:nvSpPr>
        <p:spPr>
          <a:xfrm>
            <a:off x="737055" y="1686219"/>
            <a:ext cx="34031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Certificatul</a:t>
            </a:r>
            <a:r>
              <a:rPr lang="en-GB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de </a:t>
            </a:r>
            <a:r>
              <a:rPr lang="en-GB" b="1" i="1" dirty="0" err="1">
                <a:solidFill>
                  <a:srgbClr val="000000"/>
                </a:solidFill>
                <a:latin typeface="Trebuchet MS" panose="020B0603020202020204" pitchFamily="34" charset="0"/>
              </a:rPr>
              <a:t>Inofensivitate</a:t>
            </a:r>
            <a:r>
              <a:rPr lang="ro-RO" b="1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</a:p>
          <a:p>
            <a:r>
              <a:rPr lang="ro-RO" dirty="0">
                <a:solidFill>
                  <a:srgbClr val="000000"/>
                </a:solidFill>
                <a:latin typeface="Trebuchet MS" panose="020B0603020202020204" pitchFamily="34" charset="0"/>
              </a:rPr>
              <a:t>eliberat de </a:t>
            </a:r>
          </a:p>
          <a:p>
            <a:endParaRPr lang="ro-RO" dirty="0">
              <a:solidFill>
                <a:srgbClr val="000000"/>
              </a:solidFill>
              <a:latin typeface="Trebuchet MS" panose="020B0603020202020204" pitchFamily="34" charset="0"/>
            </a:endParaRPr>
          </a:p>
          <a:p>
            <a:r>
              <a:rPr lang="en-GB" b="1" dirty="0" err="1">
                <a:latin typeface="Trebuchet MS" panose="020B0603020202020204" pitchFamily="34" charset="0"/>
              </a:rPr>
              <a:t>Agenția</a:t>
            </a:r>
            <a:r>
              <a:rPr lang="en-GB" b="1" dirty="0">
                <a:latin typeface="Trebuchet MS" panose="020B0603020202020204" pitchFamily="34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</a:rPr>
              <a:t>Națională</a:t>
            </a:r>
            <a:r>
              <a:rPr lang="en-GB" b="1" dirty="0">
                <a:latin typeface="Trebuchet MS" panose="020B0603020202020204" pitchFamily="34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</a:rPr>
              <a:t>pentru</a:t>
            </a:r>
            <a:r>
              <a:rPr lang="en-GB" b="1" dirty="0">
                <a:latin typeface="Trebuchet MS" panose="020B0603020202020204" pitchFamily="34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</a:rPr>
              <a:t>Siguranța</a:t>
            </a:r>
            <a:r>
              <a:rPr lang="en-GB" b="1" dirty="0">
                <a:latin typeface="Trebuchet MS" panose="020B0603020202020204" pitchFamily="34" charset="0"/>
              </a:rPr>
              <a:t> </a:t>
            </a:r>
            <a:r>
              <a:rPr lang="en-GB" b="1" dirty="0" err="1">
                <a:latin typeface="Trebuchet MS" panose="020B0603020202020204" pitchFamily="34" charset="0"/>
              </a:rPr>
              <a:t>Alimentară</a:t>
            </a:r>
            <a:endParaRPr lang="en-GB" b="1" dirty="0">
              <a:latin typeface="Trebuchet MS" panose="020B0603020202020204" pitchFamily="34" charset="0"/>
            </a:endParaRPr>
          </a:p>
        </p:txBody>
      </p:sp>
      <p:sp>
        <p:nvSpPr>
          <p:cNvPr id="3" name="AutoShape 4" descr="http://dinalisaffron.com/wp-content/uploads/2021/01/Unbenannt.png">
            <a:extLst>
              <a:ext uri="{FF2B5EF4-FFF2-40B4-BE49-F238E27FC236}">
                <a16:creationId xmlns:a16="http://schemas.microsoft.com/office/drawing/2014/main" id="{E47D4C4B-F6DF-40FD-8D6E-E1F304E4FA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D5F4E3B-DB13-4B6C-B61A-CCFF88B58E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62" y="1401803"/>
            <a:ext cx="3658737" cy="51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62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464415" y="1369081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2050" name="Picture 2" descr="Ar putea fi o imagine cu text care spune „ȘOFRAN Sativus) Condiment &quot;Dinal Companie&quot; S.R.L. Producător istribuitor Mun .Chișinau Republica Moldova www.dinalisaffron.com Fb.: crocusdinali Tel:079167030 Exp.: Decembrie Cantitate netă 3g”">
            <a:extLst>
              <a:ext uri="{FF2B5EF4-FFF2-40B4-BE49-F238E27FC236}">
                <a16:creationId xmlns:a16="http://schemas.microsoft.com/office/drawing/2014/main" id="{998B1C6E-1FB3-4773-AA33-CDAF72663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16" y="1952897"/>
            <a:ext cx="3258879" cy="43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7B2F013-00C7-4048-8415-7B9F3A52D4AE}"/>
              </a:ext>
            </a:extLst>
          </p:cNvPr>
          <p:cNvSpPr txBox="1"/>
          <p:nvPr/>
        </p:nvSpPr>
        <p:spPr>
          <a:xfrm>
            <a:off x="4951630" y="1952897"/>
            <a:ext cx="66865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err="1">
                <a:latin typeface="Trebuchet MS" panose="020B0603020202020204" pitchFamily="34" charset="0"/>
              </a:rPr>
              <a:t>Șofranul</a:t>
            </a:r>
            <a:r>
              <a:rPr lang="en-GB" u="sng" dirty="0">
                <a:latin typeface="Trebuchet MS" panose="020B0603020202020204" pitchFamily="34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</a:rPr>
              <a:t>Dinali</a:t>
            </a:r>
            <a:r>
              <a:rPr lang="en-GB" u="sng" dirty="0">
                <a:latin typeface="Trebuchet MS" panose="020B0603020202020204" pitchFamily="34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</a:rPr>
              <a:t>conține</a:t>
            </a:r>
            <a:r>
              <a:rPr lang="en-GB" u="sng" dirty="0">
                <a:latin typeface="Trebuchet MS" panose="020B0603020202020204" pitchFamily="34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</a:rPr>
              <a:t>trei</a:t>
            </a:r>
            <a:r>
              <a:rPr lang="en-GB" u="sng" dirty="0">
                <a:latin typeface="Trebuchet MS" panose="020B0603020202020204" pitchFamily="34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</a:rPr>
              <a:t>componenți</a:t>
            </a:r>
            <a:r>
              <a:rPr lang="en-GB" u="sng" dirty="0">
                <a:latin typeface="Trebuchet MS" panose="020B0603020202020204" pitchFamily="34" charset="0"/>
              </a:rPr>
              <a:t> </a:t>
            </a:r>
            <a:r>
              <a:rPr lang="en-GB" u="sng" dirty="0" err="1">
                <a:latin typeface="Trebuchet MS" panose="020B0603020202020204" pitchFamily="34" charset="0"/>
              </a:rPr>
              <a:t>activi</a:t>
            </a:r>
            <a:r>
              <a:rPr lang="en-GB" u="sng" dirty="0">
                <a:latin typeface="Trebuchet MS" panose="020B0603020202020204" pitchFamily="34" charset="0"/>
              </a:rPr>
              <a:t> de mare </a:t>
            </a:r>
            <a:r>
              <a:rPr lang="en-GB" u="sng" dirty="0" err="1">
                <a:latin typeface="Trebuchet MS" panose="020B0603020202020204" pitchFamily="34" charset="0"/>
              </a:rPr>
              <a:t>valoare</a:t>
            </a:r>
            <a:r>
              <a:rPr lang="en-GB" u="sng" dirty="0">
                <a:latin typeface="Trebuchet MS" panose="020B0603020202020204" pitchFamily="34" charset="0"/>
              </a:rPr>
              <a:t>:</a:t>
            </a:r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 err="1">
                <a:latin typeface="Trebuchet MS" panose="020B0603020202020204" pitchFamily="34" charset="0"/>
              </a:rPr>
              <a:t>Crocina</a:t>
            </a:r>
            <a:r>
              <a:rPr lang="en-GB" dirty="0">
                <a:latin typeface="Trebuchet MS" panose="020B0603020202020204" pitchFamily="34" charset="0"/>
              </a:rPr>
              <a:t> – </a:t>
            </a:r>
            <a:r>
              <a:rPr lang="en-GB" dirty="0" err="1">
                <a:latin typeface="Trebuchet MS" panose="020B0603020202020204" pitchFamily="34" charset="0"/>
              </a:rPr>
              <a:t>principiul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activ</a:t>
            </a:r>
            <a:r>
              <a:rPr lang="en-GB" dirty="0">
                <a:latin typeface="Trebuchet MS" panose="020B0603020202020204" pitchFamily="34" charset="0"/>
              </a:rPr>
              <a:t> care </a:t>
            </a:r>
            <a:r>
              <a:rPr lang="en-GB" dirty="0" err="1">
                <a:latin typeface="Trebuchet MS" panose="020B0603020202020204" pitchFamily="34" charset="0"/>
              </a:rPr>
              <a:t>îi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conferă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culoarea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galbenă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clasică</a:t>
            </a:r>
            <a:r>
              <a:rPr lang="en-GB" dirty="0">
                <a:latin typeface="Trebuchet MS" panose="020B0603020202020204" pitchFamily="34" charset="0"/>
              </a:rPr>
              <a:t> și </a:t>
            </a:r>
            <a:r>
              <a:rPr lang="en-GB" dirty="0" err="1">
                <a:latin typeface="Trebuchet MS" panose="020B0603020202020204" pitchFamily="34" charset="0"/>
              </a:rPr>
              <a:t>îndeplinește</a:t>
            </a:r>
            <a:r>
              <a:rPr lang="en-GB" dirty="0">
                <a:latin typeface="Trebuchet MS" panose="020B0603020202020204" pitchFamily="34" charset="0"/>
              </a:rPr>
              <a:t> o </a:t>
            </a:r>
            <a:r>
              <a:rPr lang="en-GB" dirty="0" err="1">
                <a:latin typeface="Trebuchet MS" panose="020B0603020202020204" pitchFamily="34" charset="0"/>
              </a:rPr>
              <a:t>funcție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importantă</a:t>
            </a:r>
            <a:r>
              <a:rPr lang="en-GB" dirty="0">
                <a:latin typeface="Trebuchet MS" panose="020B0603020202020204" pitchFamily="34" charset="0"/>
              </a:rPr>
              <a:t> în </a:t>
            </a:r>
            <a:r>
              <a:rPr lang="en-GB" dirty="0" err="1">
                <a:latin typeface="Trebuchet MS" panose="020B0603020202020204" pitchFamily="34" charset="0"/>
              </a:rPr>
              <a:t>organismul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omului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protejând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celulele</a:t>
            </a:r>
            <a:r>
              <a:rPr lang="en-GB" dirty="0">
                <a:latin typeface="Trebuchet MS" panose="020B0603020202020204" pitchFamily="34" charset="0"/>
              </a:rPr>
              <a:t> și </a:t>
            </a:r>
            <a:r>
              <a:rPr lang="en-GB" dirty="0" err="1">
                <a:latin typeface="Trebuchet MS" panose="020B0603020202020204" pitchFamily="34" charset="0"/>
              </a:rPr>
              <a:t>prevenind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apariția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tumorilor</a:t>
            </a:r>
            <a:r>
              <a:rPr lang="en-GB" dirty="0">
                <a:latin typeface="Trebuchet MS" panose="020B0603020202020204" pitchFamily="34" charset="0"/>
              </a:rPr>
              <a:t>.</a:t>
            </a:r>
          </a:p>
          <a:p>
            <a:r>
              <a:rPr lang="en-GB" dirty="0" err="1">
                <a:latin typeface="Trebuchet MS" panose="020B0603020202020204" pitchFamily="34" charset="0"/>
              </a:rPr>
              <a:t>Picrocrocina</a:t>
            </a:r>
            <a:r>
              <a:rPr lang="en-GB" dirty="0">
                <a:latin typeface="Trebuchet MS" panose="020B0603020202020204" pitchFamily="34" charset="0"/>
              </a:rPr>
              <a:t> – </a:t>
            </a:r>
            <a:r>
              <a:rPr lang="en-GB" dirty="0" err="1">
                <a:latin typeface="Trebuchet MS" panose="020B0603020202020204" pitchFamily="34" charset="0"/>
              </a:rPr>
              <a:t>principiul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activ</a:t>
            </a:r>
            <a:r>
              <a:rPr lang="en-GB" dirty="0">
                <a:latin typeface="Trebuchet MS" panose="020B0603020202020204" pitchFamily="34" charset="0"/>
              </a:rPr>
              <a:t> care </a:t>
            </a:r>
            <a:r>
              <a:rPr lang="en-GB" dirty="0" err="1">
                <a:latin typeface="Trebuchet MS" panose="020B0603020202020204" pitchFamily="34" charset="0"/>
              </a:rPr>
              <a:t>îi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conferă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gustul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picant-amar</a:t>
            </a:r>
            <a:r>
              <a:rPr lang="en-GB" dirty="0">
                <a:latin typeface="Trebuchet MS" panose="020B0603020202020204" pitchFamily="34" charset="0"/>
              </a:rPr>
              <a:t>.</a:t>
            </a:r>
            <a:endParaRPr lang="ro-RO" dirty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i="1" dirty="0">
                <a:latin typeface="Trebuchet MS" panose="020B0603020202020204" pitchFamily="34" charset="0"/>
              </a:rPr>
              <a:t>“</a:t>
            </a:r>
            <a:r>
              <a:rPr lang="en-GB" i="1" dirty="0" err="1">
                <a:latin typeface="Trebuchet MS" panose="020B0603020202020204" pitchFamily="34" charset="0"/>
              </a:rPr>
              <a:t>Safranalul</a:t>
            </a:r>
            <a:r>
              <a:rPr lang="en-GB" i="1" dirty="0">
                <a:latin typeface="Trebuchet MS" panose="020B0603020202020204" pitchFamily="34" charset="0"/>
              </a:rPr>
              <a:t>”</a:t>
            </a:r>
            <a:r>
              <a:rPr lang="en-GB" dirty="0">
                <a:latin typeface="Trebuchet MS" panose="020B0603020202020204" pitchFamily="34" charset="0"/>
              </a:rPr>
              <a:t> – </a:t>
            </a:r>
            <a:r>
              <a:rPr lang="en-GB" dirty="0" err="1">
                <a:latin typeface="Trebuchet MS" panose="020B0603020202020204" pitchFamily="34" charset="0"/>
              </a:rPr>
              <a:t>principiul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activ</a:t>
            </a:r>
            <a:r>
              <a:rPr lang="en-GB" dirty="0">
                <a:latin typeface="Trebuchet MS" panose="020B0603020202020204" pitchFamily="34" charset="0"/>
              </a:rPr>
              <a:t> care </a:t>
            </a:r>
            <a:r>
              <a:rPr lang="en-GB" dirty="0" err="1">
                <a:latin typeface="Trebuchet MS" panose="020B0603020202020204" pitchFamily="34" charset="0"/>
              </a:rPr>
              <a:t>îi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conferă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parfumul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incredibil</a:t>
            </a:r>
            <a:r>
              <a:rPr lang="en-GB" dirty="0">
                <a:latin typeface="Trebuchet MS" panose="020B0603020202020204" pitchFamily="34" charset="0"/>
              </a:rPr>
              <a:t>.</a:t>
            </a:r>
          </a:p>
          <a:p>
            <a:r>
              <a:rPr lang="en-GB" i="1" dirty="0" err="1">
                <a:latin typeface="Trebuchet MS" panose="020B0603020202020204" pitchFamily="34" charset="0"/>
              </a:rPr>
              <a:t>Principalele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beneficii</a:t>
            </a:r>
            <a:r>
              <a:rPr lang="en-GB" i="1" dirty="0">
                <a:latin typeface="Trebuchet MS" panose="020B0603020202020204" pitchFamily="34" charset="0"/>
              </a:rPr>
              <a:t> ale </a:t>
            </a:r>
            <a:r>
              <a:rPr lang="en-GB" i="1" dirty="0" err="1">
                <a:latin typeface="Trebuchet MS" panose="020B0603020202020204" pitchFamily="34" charset="0"/>
              </a:rPr>
              <a:t>șofranului</a:t>
            </a:r>
            <a:r>
              <a:rPr lang="en-GB" dirty="0">
                <a:latin typeface="Trebuchet MS" panose="020B0603020202020204" pitchFamily="34" charset="0"/>
              </a:rPr>
              <a:t>: </a:t>
            </a:r>
            <a:r>
              <a:rPr lang="en-GB" dirty="0" err="1">
                <a:latin typeface="Trebuchet MS" panose="020B0603020202020204" pitchFamily="34" charset="0"/>
              </a:rPr>
              <a:t>antidepresant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antistres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amplificator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memorie</a:t>
            </a:r>
            <a:r>
              <a:rPr lang="en-GB" dirty="0">
                <a:latin typeface="Trebuchet MS" panose="020B0603020202020204" pitchFamily="34" charset="0"/>
              </a:rPr>
              <a:t>, regulator al </a:t>
            </a:r>
            <a:r>
              <a:rPr lang="en-GB" dirty="0" err="1">
                <a:latin typeface="Trebuchet MS" panose="020B0603020202020204" pitchFamily="34" charset="0"/>
              </a:rPr>
              <a:t>aparatului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digestiv</a:t>
            </a:r>
            <a:r>
              <a:rPr lang="en-GB" dirty="0">
                <a:latin typeface="Trebuchet MS" panose="020B0603020202020204" pitchFamily="34" charset="0"/>
              </a:rPr>
              <a:t>, accelerator al </a:t>
            </a:r>
            <a:r>
              <a:rPr lang="en-GB" dirty="0" err="1">
                <a:latin typeface="Trebuchet MS" panose="020B0603020202020204" pitchFamily="34" charset="0"/>
              </a:rPr>
              <a:t>metabolismului</a:t>
            </a:r>
            <a:r>
              <a:rPr lang="en-GB" dirty="0">
                <a:latin typeface="Trebuchet MS" panose="020B0603020202020204" pitchFamily="34" charset="0"/>
              </a:rPr>
              <a:t>, regulator al </a:t>
            </a:r>
            <a:r>
              <a:rPr lang="en-GB" dirty="0" err="1">
                <a:latin typeface="Trebuchet MS" panose="020B0603020202020204" pitchFamily="34" charset="0"/>
              </a:rPr>
              <a:t>aparatului</a:t>
            </a:r>
            <a:r>
              <a:rPr lang="en-GB" dirty="0">
                <a:latin typeface="Trebuchet MS" panose="020B0603020202020204" pitchFamily="34" charset="0"/>
              </a:rPr>
              <a:t> cardiovascular, </a:t>
            </a:r>
            <a:r>
              <a:rPr lang="en-GB" dirty="0" err="1">
                <a:latin typeface="Trebuchet MS" panose="020B0603020202020204" pitchFamily="34" charset="0"/>
              </a:rPr>
              <a:t>antiinflamator</a:t>
            </a:r>
            <a:r>
              <a:rPr lang="en-GB" dirty="0">
                <a:latin typeface="Trebuchet MS" panose="020B0603020202020204" pitchFamily="34" charset="0"/>
              </a:rPr>
              <a:t>, antioxidant, </a:t>
            </a:r>
            <a:r>
              <a:rPr lang="en-GB" dirty="0" err="1">
                <a:latin typeface="Trebuchet MS" panose="020B0603020202020204" pitchFamily="34" charset="0"/>
              </a:rPr>
              <a:t>afrodiziac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fortificarea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părului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îmbunătățirea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stării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gurii</a:t>
            </a:r>
            <a:r>
              <a:rPr lang="en-GB" dirty="0">
                <a:latin typeface="Trebuchet MS" panose="020B0603020202020204" pitchFamily="34" charset="0"/>
              </a:rPr>
              <a:t> și </a:t>
            </a:r>
            <a:r>
              <a:rPr lang="en-GB" dirty="0" err="1">
                <a:latin typeface="Trebuchet MS" panose="020B0603020202020204" pitchFamily="34" charset="0"/>
              </a:rPr>
              <a:t>dinților</a:t>
            </a:r>
            <a:r>
              <a:rPr lang="en-GB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1721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693015" y="980243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pic>
        <p:nvPicPr>
          <p:cNvPr id="5122" name="Picture 2" descr="Nu este disponibilă nicio descriere.">
            <a:extLst>
              <a:ext uri="{FF2B5EF4-FFF2-40B4-BE49-F238E27FC236}">
                <a16:creationId xmlns:a16="http://schemas.microsoft.com/office/drawing/2014/main" id="{89097334-3CC1-4350-9C1D-A3DAB250E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74" y="1439055"/>
            <a:ext cx="7028325" cy="50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Nu este disponibilă nicio descriere pentru fotografie.">
            <a:extLst>
              <a:ext uri="{FF2B5EF4-FFF2-40B4-BE49-F238E27FC236}">
                <a16:creationId xmlns:a16="http://schemas.microsoft.com/office/drawing/2014/main" id="{B0714778-F878-43E7-831B-24168719B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99" y="3521855"/>
            <a:ext cx="1646968" cy="292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085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001162-E808-4328-8E62-BB3713C76F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089" y="26070"/>
            <a:ext cx="1070656" cy="10733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3BEADD-1FC5-45E6-A4DA-0C8C60F5C6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55557"/>
            <a:ext cx="1106026" cy="1014423"/>
          </a:xfrm>
          <a:prstGeom prst="rect">
            <a:avLst/>
          </a:prstGeom>
        </p:spPr>
      </p:pic>
      <p:pic>
        <p:nvPicPr>
          <p:cNvPr id="6" name="Picture 2" descr="colour Programme logo">
            <a:extLst>
              <a:ext uri="{FF2B5EF4-FFF2-40B4-BE49-F238E27FC236}">
                <a16:creationId xmlns:a16="http://schemas.microsoft.com/office/drawing/2014/main" id="{A659EC00-61E9-4CD6-A341-CAE85F7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7741" y="85045"/>
            <a:ext cx="1320439" cy="107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trip">
            <a:extLst>
              <a:ext uri="{FF2B5EF4-FFF2-40B4-BE49-F238E27FC236}">
                <a16:creationId xmlns:a16="http://schemas.microsoft.com/office/drawing/2014/main" id="{3968182E-8DC6-4487-B365-561EC6AC0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518787"/>
            <a:ext cx="12198621" cy="33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8C38D2-0BAE-407C-B771-30E2CF64B542}"/>
              </a:ext>
            </a:extLst>
          </p:cNvPr>
          <p:cNvSpPr txBox="1"/>
          <p:nvPr/>
        </p:nvSpPr>
        <p:spPr>
          <a:xfrm>
            <a:off x="1693015" y="980243"/>
            <a:ext cx="1044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„</a:t>
            </a:r>
            <a:r>
              <a:rPr lang="ro-RO" sz="2400" b="1" i="1" dirty="0" err="1">
                <a:solidFill>
                  <a:schemeClr val="accent2"/>
                </a:solidFill>
                <a:latin typeface="Trebuchet MS" panose="020B0603020202020204" pitchFamily="34" charset="0"/>
              </a:rPr>
              <a:t>Dinali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Company”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 - 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Cultivarea șofranului - </a:t>
            </a:r>
            <a:r>
              <a:rPr lang="en-GB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“</a:t>
            </a:r>
            <a:r>
              <a:rPr lang="ro-RO" sz="2400" b="1" i="1" dirty="0">
                <a:solidFill>
                  <a:schemeClr val="accent2"/>
                </a:solidFill>
                <a:latin typeface="Trebuchet MS" panose="020B0603020202020204" pitchFamily="34" charset="0"/>
              </a:rPr>
              <a:t>Aurul roșu”</a:t>
            </a:r>
            <a:endParaRPr lang="en-GB" sz="2400" b="1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36DFA6-32A6-4B96-A708-BEB990017B94}"/>
              </a:ext>
            </a:extLst>
          </p:cNvPr>
          <p:cNvSpPr txBox="1"/>
          <p:nvPr/>
        </p:nvSpPr>
        <p:spPr>
          <a:xfrm>
            <a:off x="889000" y="1327150"/>
            <a:ext cx="109855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În Moldova</a:t>
            </a:r>
            <a:r>
              <a:rPr lang="ro-RO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, din păcate,</a:t>
            </a:r>
            <a:r>
              <a:rPr lang="en-US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nu </a:t>
            </a:r>
            <a:r>
              <a:rPr lang="en-US" altLang="en-US" sz="16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este</a:t>
            </a:r>
            <a:r>
              <a:rPr lang="en-US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6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implementat</a:t>
            </a:r>
            <a:r>
              <a:rPr lang="en-US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US" altLang="en-US" sz="16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standar</a:t>
            </a:r>
            <a:r>
              <a:rPr lang="ro-RO" altLang="en-US" sz="1600" dirty="0" err="1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dul</a:t>
            </a:r>
            <a:r>
              <a:rPr lang="ro-RO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r>
              <a:rPr lang="en-GB" sz="1600" dirty="0">
                <a:latin typeface="Trebuchet MS" panose="020B0603020202020204" pitchFamily="34" charset="0"/>
              </a:rPr>
              <a:t>ISO3632</a:t>
            </a:r>
            <a:r>
              <a:rPr lang="en-US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 </a:t>
            </a: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o-RO" sz="1600" dirty="0">
                <a:latin typeface="Trebuchet MS" panose="020B0603020202020204" pitchFamily="34" charset="0"/>
              </a:rPr>
              <a:t>Recent, </a:t>
            </a:r>
            <a:r>
              <a:rPr lang="en-GB" sz="1600" dirty="0" err="1">
                <a:latin typeface="Trebuchet MS" panose="020B0603020202020204" pitchFamily="34" charset="0"/>
              </a:rPr>
              <a:t>șofran</a:t>
            </a:r>
            <a:r>
              <a:rPr lang="ro-RO" sz="1600" dirty="0" err="1">
                <a:latin typeface="Trebuchet MS" panose="020B0603020202020204" pitchFamily="34" charset="0"/>
              </a:rPr>
              <a:t>ul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Dinali</a:t>
            </a:r>
            <a:r>
              <a:rPr lang="en-GB" sz="1600" dirty="0">
                <a:latin typeface="Trebuchet MS" panose="020B0603020202020204" pitchFamily="34" charset="0"/>
              </a:rPr>
              <a:t>, (</a:t>
            </a:r>
            <a:r>
              <a:rPr lang="en-GB" sz="1600" dirty="0" err="1">
                <a:latin typeface="Trebuchet MS" panose="020B0603020202020204" pitchFamily="34" charset="0"/>
              </a:rPr>
              <a:t>roada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anului</a:t>
            </a:r>
            <a:r>
              <a:rPr lang="en-GB" sz="1600" dirty="0">
                <a:latin typeface="Trebuchet MS" panose="020B0603020202020204" pitchFamily="34" charset="0"/>
              </a:rPr>
              <a:t> 2020), </a:t>
            </a:r>
            <a:r>
              <a:rPr lang="ro-RO" sz="1600" dirty="0">
                <a:latin typeface="Trebuchet MS" panose="020B0603020202020204" pitchFamily="34" charset="0"/>
              </a:rPr>
              <a:t>a fost testat la </a:t>
            </a:r>
            <a:r>
              <a:rPr lang="en-GB" sz="1600" dirty="0">
                <a:latin typeface="Trebuchet MS" panose="020B0603020202020204" pitchFamily="34" charset="0"/>
              </a:rPr>
              <a:t>un </a:t>
            </a:r>
            <a:r>
              <a:rPr lang="en-GB" sz="1600" dirty="0" err="1">
                <a:latin typeface="Trebuchet MS" panose="020B0603020202020204" pitchFamily="34" charset="0"/>
              </a:rPr>
              <a:t>laborator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specializat</a:t>
            </a:r>
            <a:r>
              <a:rPr lang="en-GB" sz="1600" dirty="0">
                <a:latin typeface="Trebuchet MS" panose="020B0603020202020204" pitchFamily="34" charset="0"/>
              </a:rPr>
              <a:t> din Germania </a:t>
            </a:r>
            <a:r>
              <a:rPr lang="en-GB" sz="1600" dirty="0" err="1">
                <a:latin typeface="Trebuchet MS" panose="020B0603020202020204" pitchFamily="34" charset="0"/>
              </a:rPr>
              <a:t>pentru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efectuarea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analizei</a:t>
            </a:r>
            <a:r>
              <a:rPr lang="en-GB" sz="1600" dirty="0">
                <a:latin typeface="Trebuchet MS" panose="020B0603020202020204" pitchFamily="34" charset="0"/>
              </a:rPr>
              <a:t> ISO3632, care </a:t>
            </a:r>
            <a:r>
              <a:rPr lang="en-GB" sz="1600" dirty="0" err="1">
                <a:latin typeface="Trebuchet MS" panose="020B0603020202020204" pitchFamily="34" charset="0"/>
              </a:rPr>
              <a:t>reprezintă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certificarea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europeană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mai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importantă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pentru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șofran</a:t>
            </a:r>
            <a:r>
              <a:rPr lang="en-GB" sz="1600" dirty="0">
                <a:latin typeface="Trebuchet MS" panose="020B0603020202020204" pitchFamily="34" charset="0"/>
              </a:rPr>
              <a:t> (Crocus Sativus). </a:t>
            </a:r>
            <a:endParaRPr lang="ro-RO" sz="1600" dirty="0">
              <a:latin typeface="Trebuchet MS" panose="020B0603020202020204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ro-RO" sz="1600" dirty="0">
                <a:latin typeface="Trebuchet MS" panose="020B0603020202020204" pitchFamily="34" charset="0"/>
              </a:rPr>
              <a:t>Șofranul </a:t>
            </a:r>
            <a:r>
              <a:rPr lang="ro-RO" sz="1600" dirty="0" err="1">
                <a:latin typeface="Trebuchet MS" panose="020B0603020202020204" pitchFamily="34" charset="0"/>
              </a:rPr>
              <a:t>dinalli</a:t>
            </a:r>
            <a:r>
              <a:rPr lang="ro-RO" sz="1600" dirty="0">
                <a:latin typeface="Trebuchet MS" panose="020B0603020202020204" pitchFamily="34" charset="0"/>
              </a:rPr>
              <a:t> este apreciat în urma testării cu </a:t>
            </a:r>
            <a:r>
              <a:rPr lang="en-GB" sz="1600" dirty="0" err="1">
                <a:latin typeface="Trebuchet MS" panose="020B0603020202020204" pitchFamily="34" charset="0"/>
              </a:rPr>
              <a:t>rezultatul</a:t>
            </a:r>
            <a:r>
              <a:rPr lang="en-GB" sz="1600" dirty="0">
                <a:latin typeface="Trebuchet MS" panose="020B0603020202020204" pitchFamily="34" charset="0"/>
              </a:rPr>
              <a:t> - CATEGORIA I, </a:t>
            </a:r>
            <a:r>
              <a:rPr lang="en-GB" sz="1600" dirty="0" err="1">
                <a:latin typeface="Trebuchet MS" panose="020B0603020202020204" pitchFamily="34" charset="0"/>
              </a:rPr>
              <a:t>cea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mai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bună</a:t>
            </a:r>
            <a:r>
              <a:rPr lang="ro-RO" sz="1600" dirty="0">
                <a:latin typeface="Trebuchet MS" panose="020B0603020202020204" pitchFamily="34" charset="0"/>
              </a:rPr>
              <a:t> !</a:t>
            </a: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latin typeface="Trebuchet MS" panose="020B0603020202020204" pitchFamily="34" charset="0"/>
              </a:rPr>
              <a:t>ISO 3632 </a:t>
            </a:r>
            <a:r>
              <a:rPr lang="en-GB" sz="1600" dirty="0" err="1">
                <a:latin typeface="Trebuchet MS" panose="020B0603020202020204" pitchFamily="34" charset="0"/>
              </a:rPr>
              <a:t>vizează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următorii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indicatori</a:t>
            </a:r>
            <a:r>
              <a:rPr lang="en-GB" sz="1600" dirty="0">
                <a:latin typeface="Trebuchet MS" panose="020B0603020202020204" pitchFamily="34" charset="0"/>
              </a:rPr>
              <a:t>: </a:t>
            </a:r>
            <a:endParaRPr lang="ro-RO" sz="1600" dirty="0">
              <a:latin typeface="Trebuchet MS" panose="020B0603020202020204" pitchFamily="34" charset="0"/>
            </a:endParaRPr>
          </a:p>
          <a:p>
            <a:pPr marL="285750" indent="-28575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latin typeface="Trebuchet MS" panose="020B0603020202020204" pitchFamily="34" charset="0"/>
              </a:rPr>
              <a:t>Aroma, </a:t>
            </a:r>
            <a:endParaRPr lang="ro-RO" sz="1600" dirty="0">
              <a:latin typeface="Trebuchet MS" panose="020B0603020202020204" pitchFamily="34" charset="0"/>
            </a:endParaRPr>
          </a:p>
          <a:p>
            <a:pPr marL="285750" indent="-28575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ro-RO" altLang="en-US" sz="1600" dirty="0">
                <a:solidFill>
                  <a:srgbClr val="050505"/>
                </a:solidFill>
                <a:latin typeface="Trebuchet MS" panose="020B0603020202020204" pitchFamily="34" charset="0"/>
                <a:cs typeface="Segoe UI Historic" panose="020B0502040204020203" pitchFamily="34" charset="0"/>
              </a:rPr>
              <a:t>Puterea gustului amar al șofranului </a:t>
            </a:r>
            <a:r>
              <a:rPr lang="en-GB" sz="1600" dirty="0" err="1">
                <a:latin typeface="Trebuchet MS" panose="020B0603020202020204" pitchFamily="34" charset="0"/>
              </a:rPr>
              <a:t>Picrocrocina</a:t>
            </a:r>
            <a:r>
              <a:rPr lang="en-GB" sz="1600" dirty="0">
                <a:latin typeface="Trebuchet MS" panose="020B0603020202020204" pitchFamily="34" charset="0"/>
              </a:rPr>
              <a:t> (</a:t>
            </a:r>
            <a:r>
              <a:rPr lang="en-GB" sz="1600" dirty="0" err="1">
                <a:latin typeface="Trebuchet MS" panose="020B0603020202020204" pitchFamily="34" charset="0"/>
              </a:rPr>
              <a:t>amărâmea</a:t>
            </a:r>
            <a:r>
              <a:rPr lang="en-GB" sz="1600" dirty="0">
                <a:latin typeface="Trebuchet MS" panose="020B0603020202020204" pitchFamily="34" charset="0"/>
              </a:rPr>
              <a:t>), </a:t>
            </a:r>
            <a:endParaRPr lang="ro-RO" sz="1600" dirty="0">
              <a:latin typeface="Trebuchet MS" panose="020B0603020202020204" pitchFamily="34" charset="0"/>
            </a:endParaRPr>
          </a:p>
          <a:p>
            <a:pPr marL="285750" indent="-285750" eaLnBrk="0" fontAlgn="ctr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1600" dirty="0" err="1">
                <a:latin typeface="Trebuchet MS" panose="020B0603020202020204" pitchFamily="34" charset="0"/>
              </a:rPr>
              <a:t>Culoarea</a:t>
            </a:r>
            <a:r>
              <a:rPr lang="ro-RO" sz="1600" dirty="0">
                <a:latin typeface="Trebuchet MS" panose="020B0603020202020204" pitchFamily="34" charset="0"/>
              </a:rPr>
              <a:t> (</a:t>
            </a:r>
            <a:r>
              <a:rPr lang="en-GB" sz="1600" dirty="0" err="1">
                <a:latin typeface="Trebuchet MS" panose="020B0603020202020204" pitchFamily="34" charset="0"/>
              </a:rPr>
              <a:t>Crocina</a:t>
            </a:r>
            <a:r>
              <a:rPr lang="en-GB" sz="1600" dirty="0">
                <a:latin typeface="Trebuchet MS" panose="020B0603020202020204" pitchFamily="34" charset="0"/>
              </a:rPr>
              <a:t>). </a:t>
            </a:r>
            <a:endParaRPr lang="ro-RO" sz="1600" dirty="0">
              <a:latin typeface="Trebuchet MS" panose="020B0603020202020204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6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4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ro-RO" altLang="en-US" sz="1400" dirty="0">
              <a:solidFill>
                <a:srgbClr val="050505"/>
              </a:solidFill>
              <a:latin typeface="Trebuchet MS" panose="020B0603020202020204" pitchFamily="34" charset="0"/>
              <a:cs typeface="Segoe UI Historic" panose="020B0502040204020203" pitchFamily="34" charset="0"/>
            </a:endParaRPr>
          </a:p>
          <a:p>
            <a:pPr lvl="0" eaLnBrk="0" fontAlgn="ctr" hangingPunct="0">
              <a:spcBef>
                <a:spcPct val="0"/>
              </a:spcBef>
              <a:spcAft>
                <a:spcPct val="0"/>
              </a:spcAft>
            </a:pPr>
            <a:endParaRPr lang="en-US" altLang="en-US" sz="1400" dirty="0">
              <a:latin typeface="Trebuchet MS" panose="020B0603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25F75D-839E-489C-80CE-59348F3976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7370" y="2472067"/>
            <a:ext cx="2234280" cy="3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881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1373</Words>
  <Application>Microsoft Office PowerPoint</Application>
  <PresentationFormat>Widescreen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Harabari</dc:creator>
  <cp:lastModifiedBy>Ana Harabari</cp:lastModifiedBy>
  <cp:revision>46</cp:revision>
  <dcterms:created xsi:type="dcterms:W3CDTF">2021-10-11T10:23:01Z</dcterms:created>
  <dcterms:modified xsi:type="dcterms:W3CDTF">2021-10-11T13:18:38Z</dcterms:modified>
</cp:coreProperties>
</file>